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6" r:id="rId2"/>
    <p:sldId id="257" r:id="rId3"/>
    <p:sldId id="265" r:id="rId4"/>
    <p:sldId id="266" r:id="rId5"/>
    <p:sldId id="262" r:id="rId6"/>
    <p:sldId id="268" r:id="rId7"/>
    <p:sldId id="264" r:id="rId8"/>
    <p:sldId id="261" r:id="rId9"/>
    <p:sldId id="260" r:id="rId10"/>
    <p:sldId id="270" r:id="rId11"/>
    <p:sldId id="271" r:id="rId12"/>
    <p:sldId id="263" r:id="rId13"/>
  </p:sldIdLst>
  <p:sldSz cx="9144000" cy="6858000" type="screen4x3"/>
  <p:notesSz cx="6810375" cy="9942513"/>
  <p:defaultTextStyle>
    <a:defPPr>
      <a:defRPr lang="da-DK"/>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000099"/>
    <a:srgbClr val="C9FFFF"/>
    <a:srgbClr val="51B8B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83" d="100"/>
          <a:sy n="83" d="100"/>
        </p:scale>
        <p:origin x="-27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295116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pPr>
              <a:defRPr/>
            </a:pPr>
            <a:endParaRPr lang="en-GB"/>
          </a:p>
        </p:txBody>
      </p:sp>
      <p:sp>
        <p:nvSpPr>
          <p:cNvPr id="41987" name="Rectangle 3"/>
          <p:cNvSpPr>
            <a:spLocks noGrp="1" noChangeArrowheads="1"/>
          </p:cNvSpPr>
          <p:nvPr>
            <p:ph type="dt" sz="quarter" idx="1"/>
          </p:nvPr>
        </p:nvSpPr>
        <p:spPr bwMode="auto">
          <a:xfrm>
            <a:off x="3857625" y="0"/>
            <a:ext cx="295116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A1CD9977-D3FE-4E00-8899-DD5BDD0AC876}" type="datetimeFigureOut">
              <a:rPr lang="en-GB"/>
              <a:pPr>
                <a:defRPr/>
              </a:pPr>
              <a:t>12/10/2011</a:t>
            </a:fld>
            <a:endParaRPr lang="en-GB"/>
          </a:p>
        </p:txBody>
      </p:sp>
      <p:sp>
        <p:nvSpPr>
          <p:cNvPr id="41988" name="Rectangle 4"/>
          <p:cNvSpPr>
            <a:spLocks noGrp="1" noChangeArrowheads="1"/>
          </p:cNvSpPr>
          <p:nvPr>
            <p:ph type="ftr" sz="quarter" idx="2"/>
          </p:nvPr>
        </p:nvSpPr>
        <p:spPr bwMode="auto">
          <a:xfrm>
            <a:off x="0" y="9444038"/>
            <a:ext cx="2951163"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pPr>
              <a:defRPr/>
            </a:pPr>
            <a:endParaRPr lang="en-GB"/>
          </a:p>
        </p:txBody>
      </p:sp>
      <p:sp>
        <p:nvSpPr>
          <p:cNvPr id="41989" name="Rectangle 5"/>
          <p:cNvSpPr>
            <a:spLocks noGrp="1" noChangeArrowheads="1"/>
          </p:cNvSpPr>
          <p:nvPr>
            <p:ph type="sldNum" sz="quarter" idx="3"/>
          </p:nvPr>
        </p:nvSpPr>
        <p:spPr bwMode="auto">
          <a:xfrm>
            <a:off x="3857625" y="9444038"/>
            <a:ext cx="2951163"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D2F26091-4B37-4525-8BED-B59632C91423}"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5116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pPr>
              <a:defRPr/>
            </a:pPr>
            <a:endParaRPr lang="en-GB"/>
          </a:p>
        </p:txBody>
      </p:sp>
      <p:sp>
        <p:nvSpPr>
          <p:cNvPr id="23555" name="Rectangle 3"/>
          <p:cNvSpPr>
            <a:spLocks noGrp="1" noChangeArrowheads="1"/>
          </p:cNvSpPr>
          <p:nvPr>
            <p:ph type="dt" idx="1"/>
          </p:nvPr>
        </p:nvSpPr>
        <p:spPr bwMode="auto">
          <a:xfrm>
            <a:off x="3857625" y="0"/>
            <a:ext cx="295116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A2A2A4F4-2805-4E71-843A-BB652045068E}" type="datetimeFigureOut">
              <a:rPr lang="en-GB"/>
              <a:pPr>
                <a:defRPr/>
              </a:pPr>
              <a:t>12/10/2011</a:t>
            </a:fld>
            <a:endParaRPr lang="en-GB"/>
          </a:p>
        </p:txBody>
      </p:sp>
      <p:sp>
        <p:nvSpPr>
          <p:cNvPr id="13316" name="Rectangle 4"/>
          <p:cNvSpPr>
            <a:spLocks noGrp="1" noRot="1" noChangeArrowheads="1" noTextEdit="1"/>
          </p:cNvSpPr>
          <p:nvPr>
            <p:ph type="sldImg" idx="2"/>
          </p:nvPr>
        </p:nvSpPr>
        <p:spPr bwMode="auto">
          <a:xfrm>
            <a:off x="920750" y="746125"/>
            <a:ext cx="4970463" cy="3727450"/>
          </a:xfrm>
          <a:prstGeom prst="rect">
            <a:avLst/>
          </a:prstGeom>
          <a:noFill/>
          <a:ln w="9525">
            <a:solidFill>
              <a:srgbClr val="000000"/>
            </a:solidFill>
            <a:miter lim="800000"/>
            <a:headEnd/>
            <a:tailEnd/>
          </a:ln>
        </p:spPr>
      </p:sp>
      <p:sp>
        <p:nvSpPr>
          <p:cNvPr id="23557" name="Rectangle 5"/>
          <p:cNvSpPr>
            <a:spLocks noGrp="1" noChangeArrowheads="1"/>
          </p:cNvSpPr>
          <p:nvPr>
            <p:ph type="body" sz="quarter" idx="3"/>
          </p:nvPr>
        </p:nvSpPr>
        <p:spPr bwMode="auto">
          <a:xfrm>
            <a:off x="681038" y="4722813"/>
            <a:ext cx="5448300" cy="44735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Klikk for å redigere tekststiler i malen</a:t>
            </a:r>
          </a:p>
          <a:p>
            <a:pPr lvl="1"/>
            <a:r>
              <a:rPr lang="en-GB" noProof="0" smtClean="0"/>
              <a:t>Andre nivå</a:t>
            </a:r>
          </a:p>
          <a:p>
            <a:pPr lvl="2"/>
            <a:r>
              <a:rPr lang="en-GB" noProof="0" smtClean="0"/>
              <a:t>Tredje nivå</a:t>
            </a:r>
          </a:p>
          <a:p>
            <a:pPr lvl="3"/>
            <a:r>
              <a:rPr lang="en-GB" noProof="0" smtClean="0"/>
              <a:t>Fjerde nivå</a:t>
            </a:r>
          </a:p>
          <a:p>
            <a:pPr lvl="4"/>
            <a:r>
              <a:rPr lang="en-GB" noProof="0" smtClean="0"/>
              <a:t>Femte nivå</a:t>
            </a:r>
          </a:p>
        </p:txBody>
      </p:sp>
      <p:sp>
        <p:nvSpPr>
          <p:cNvPr id="23558" name="Rectangle 6"/>
          <p:cNvSpPr>
            <a:spLocks noGrp="1" noChangeArrowheads="1"/>
          </p:cNvSpPr>
          <p:nvPr>
            <p:ph type="ftr" sz="quarter" idx="4"/>
          </p:nvPr>
        </p:nvSpPr>
        <p:spPr bwMode="auto">
          <a:xfrm>
            <a:off x="0" y="9444038"/>
            <a:ext cx="2951163"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pPr>
              <a:defRPr/>
            </a:pPr>
            <a:endParaRPr lang="en-GB"/>
          </a:p>
        </p:txBody>
      </p:sp>
      <p:sp>
        <p:nvSpPr>
          <p:cNvPr id="23559" name="Rectangle 7"/>
          <p:cNvSpPr>
            <a:spLocks noGrp="1" noChangeArrowheads="1"/>
          </p:cNvSpPr>
          <p:nvPr>
            <p:ph type="sldNum" sz="quarter" idx="5"/>
          </p:nvPr>
        </p:nvSpPr>
        <p:spPr bwMode="auto">
          <a:xfrm>
            <a:off x="3857625" y="9444038"/>
            <a:ext cx="2951163"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4238B620-B59B-4B1F-B99D-B9BB9737A1A1}"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Rot="1" noChangeArrowheads="1" noTextEdit="1"/>
          </p:cNvSpPr>
          <p:nvPr>
            <p:ph type="sldImg"/>
          </p:nvPr>
        </p:nvSpPr>
        <p:spPr>
          <a:ln/>
        </p:spPr>
      </p:sp>
      <p:sp>
        <p:nvSpPr>
          <p:cNvPr id="18434" name="Rectangle 3"/>
          <p:cNvSpPr>
            <a:spLocks noGrp="1" noChangeArrowheads="1"/>
          </p:cNvSpPr>
          <p:nvPr>
            <p:ph type="body" idx="1"/>
          </p:nvPr>
        </p:nvSpPr>
        <p:spPr>
          <a:xfrm>
            <a:off x="679450" y="4722813"/>
            <a:ext cx="5451475" cy="4473575"/>
          </a:xfrm>
          <a:noFill/>
          <a:ln/>
        </p:spPr>
        <p:txBody>
          <a:bodyPr/>
          <a:lstStyle/>
          <a:p>
            <a:pPr eaLnBrk="1" hangingPunct="1"/>
            <a:r>
              <a:rPr lang="nb-NO" smtClean="0">
                <a:solidFill>
                  <a:srgbClr val="005399"/>
                </a:solidFill>
              </a:rPr>
              <a:t>Grunnlagt i 1929 for å bekjempe epidemier og infeksjonssykdommer</a:t>
            </a:r>
          </a:p>
          <a:p>
            <a:pPr eaLnBrk="1" hangingPunct="1"/>
            <a:endParaRPr lang="nb-NO" smtClean="0">
              <a:solidFill>
                <a:srgbClr val="005399"/>
              </a:solidFill>
            </a:endParaRPr>
          </a:p>
          <a:p>
            <a:pPr eaLnBrk="1" hangingPunct="1"/>
            <a:r>
              <a:rPr lang="en-GB" smtClean="0"/>
              <a:t>På 1920-tallet var Norge et av Europas aller fattigste land. Det var derfor økonomisk sett umulig for staten å etablere et eget folkehelseinstitutt. Takket være en betydelig donasjon fra Rockefeller Foundation ble det i 1929 likevel mulig å etablere et folkehelseinstitutt i Geitmyrsveien 75, Lindern, Oslo.</a:t>
            </a:r>
          </a:p>
          <a:p>
            <a:pPr eaLnBrk="1" hangingPunct="1"/>
            <a:r>
              <a:rPr lang="en-GB" smtClean="0"/>
              <a:t>Dette ble starten på en lang og fremgangsrik historie for det norske folkehelseinstituttet. Det mikrobiologiske miljøet ved instituttet har hatt en enorm betydning for utviklingen av mikrobiologi i Norge. Til å begynne med var smittevern og infeksjonssykdommer de største utfordringene. Etter hvert har instituttet tatt opp i seg en rekke andre områder som miljømedisin, samfunnsmedisin, og etter hvert psykisk helse, sosiale miljøfaktorer og rusmiddelforskning og rettstoksikologi.</a:t>
            </a:r>
            <a:br>
              <a:rPr lang="en-GB" smtClean="0"/>
            </a:br>
            <a:r>
              <a:rPr lang="en-GB" smtClean="0"/>
              <a:t/>
            </a:r>
            <a:br>
              <a:rPr lang="en-GB" smtClean="0"/>
            </a:br>
            <a:r>
              <a:rPr lang="en-GB" smtClean="0"/>
              <a:t>Nasjonalt folkehelseinstitutt, slik vi kjenner det i dag, ble til som et ledd i fornyelsen av den sentrale sosial- og helseforvaltningen i 2002. Det nye instituttet ble satt sammen av store deler av Statens institutt for folkehelse og Statens helseundersøkelser, Medisinsk fødselsregister og Enhet for legemiddelstatistikk- og metodologi fra Norsk medisinaldepot. Fra 2003 er tidligere Statens rettstoksikologiske institutt (SRI) blitt den nye Divisjon for rettstoksikologi og rusmiddelforskning i instituttet.</a:t>
            </a:r>
            <a:br>
              <a:rPr lang="en-GB" smtClean="0"/>
            </a:br>
            <a:r>
              <a:rPr lang="en-GB" smtClean="0"/>
              <a:t/>
            </a:r>
            <a:br>
              <a:rPr lang="en-GB" smtClean="0"/>
            </a:br>
            <a:r>
              <a:rPr lang="en-GB" smtClean="0"/>
              <a:t>Store deler av instituttet er fortsatt lokalisert på Lindern i Oslo, og det opprinnelige instituttets historiske bygninger er fortsatt delvis i bruk. I løpet av noen få år vil alle instituttets arbeidsplasser i Oslo nok en gang være samlet på Lindern i nye lokaler slik det opprinnelig var i 1929.</a:t>
            </a:r>
            <a:br>
              <a:rPr lang="en-GB" smtClean="0"/>
            </a:br>
            <a:endParaRPr lang="en-GB" smtClean="0"/>
          </a:p>
          <a:p>
            <a:pPr eaLnBrk="1" hangingPunct="1"/>
            <a:r>
              <a:rPr lang="en-GB" smtClean="0"/>
              <a:t> </a:t>
            </a:r>
            <a:endParaRPr lang="nb-NO"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Rot="1" noChangeArrowheads="1" noTextEdit="1"/>
          </p:cNvSpPr>
          <p:nvPr>
            <p:ph type="sldImg"/>
          </p:nvPr>
        </p:nvSpPr>
        <p:spPr>
          <a:ln/>
        </p:spPr>
      </p:sp>
      <p:sp>
        <p:nvSpPr>
          <p:cNvPr id="20482" name="Rectangle 3"/>
          <p:cNvSpPr>
            <a:spLocks noGrp="1" noChangeArrowheads="1"/>
          </p:cNvSpPr>
          <p:nvPr>
            <p:ph type="body" idx="1"/>
          </p:nvPr>
        </p:nvSpPr>
        <p:spPr>
          <a:xfrm>
            <a:off x="909638" y="4724400"/>
            <a:ext cx="4991100" cy="4471988"/>
          </a:xfrm>
          <a:noFill/>
          <a:ln/>
        </p:spPr>
        <p:txBody>
          <a:bodyPr/>
          <a:lstStyle/>
          <a:p>
            <a:pPr eaLnBrk="1" hangingPunct="1"/>
            <a:endParaRPr lang="nb-NO"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Rot="1" noChangeArrowheads="1" noTextEdit="1"/>
          </p:cNvSpPr>
          <p:nvPr>
            <p:ph type="sldImg"/>
          </p:nvPr>
        </p:nvSpPr>
        <p:spPr>
          <a:ln/>
        </p:spPr>
      </p:sp>
      <p:sp>
        <p:nvSpPr>
          <p:cNvPr id="24578" name="Rectangle 3"/>
          <p:cNvSpPr>
            <a:spLocks noGrp="1" noChangeArrowheads="1"/>
          </p:cNvSpPr>
          <p:nvPr>
            <p:ph type="body" idx="1"/>
          </p:nvPr>
        </p:nvSpPr>
        <p:spPr>
          <a:noFill/>
          <a:ln/>
        </p:spPr>
        <p:txBody>
          <a:bodyPr/>
          <a:lstStyle/>
          <a:p>
            <a:pPr eaLnBrk="1" hangingPunct="1"/>
            <a:r>
              <a:rPr lang="en-GB" sz="1100" b="1" smtClean="0">
                <a:solidFill>
                  <a:schemeClr val="tx2"/>
                </a:solidFill>
              </a:rPr>
              <a:t>Based on information on the prescriptions + information from administrative registers</a:t>
            </a:r>
          </a:p>
          <a:p>
            <a:pPr eaLnBrk="1" hangingPunct="1"/>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Rot="1" noChangeArrowheads="1" noTextEdit="1"/>
          </p:cNvSpPr>
          <p:nvPr>
            <p:ph type="sldImg"/>
          </p:nvPr>
        </p:nvSpPr>
        <p:spPr>
          <a:xfrm>
            <a:off x="922338" y="746125"/>
            <a:ext cx="4968875" cy="3727450"/>
          </a:xfrm>
          <a:ln/>
        </p:spPr>
      </p:sp>
      <p:sp>
        <p:nvSpPr>
          <p:cNvPr id="30722" name="Rectangle 3"/>
          <p:cNvSpPr>
            <a:spLocks noGrp="1" noChangeArrowheads="1"/>
          </p:cNvSpPr>
          <p:nvPr>
            <p:ph type="body" idx="1"/>
          </p:nvPr>
        </p:nvSpPr>
        <p:spPr>
          <a:xfrm>
            <a:off x="908050" y="4722813"/>
            <a:ext cx="4994275" cy="4473575"/>
          </a:xfrm>
          <a:noFill/>
          <a:ln/>
        </p:spPr>
        <p:txBody>
          <a:bodyPr/>
          <a:lstStyle/>
          <a:p>
            <a:pPr eaLnBrk="1" hangingPunct="1"/>
            <a:endParaRPr lang="nb-NO"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titeltypografi i masteren</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undertiteltypografien i masteren</a:t>
            </a:r>
            <a:endParaRPr lang="da-DK"/>
          </a:p>
        </p:txBody>
      </p:sp>
      <p:sp>
        <p:nvSpPr>
          <p:cNvPr id="4" name="Pladsholder til dato 3"/>
          <p:cNvSpPr>
            <a:spLocks noGrp="1"/>
          </p:cNvSpPr>
          <p:nvPr>
            <p:ph type="dt" sz="half" idx="10"/>
          </p:nvPr>
        </p:nvSpPr>
        <p:spPr/>
        <p:txBody>
          <a:bodyPr/>
          <a:lstStyle>
            <a:lvl1pPr>
              <a:defRPr/>
            </a:lvl1pPr>
          </a:lstStyle>
          <a:p>
            <a:pPr>
              <a:defRPr/>
            </a:pPr>
            <a:fld id="{C7B56D40-F9AD-4A53-8DFD-1E786FF512CA}" type="datetimeFigureOut">
              <a:rPr lang="da-DK"/>
              <a:pPr>
                <a:defRPr/>
              </a:pPr>
              <a:t>12-10-2011</a:t>
            </a:fld>
            <a:endParaRPr lang="da-DK"/>
          </a:p>
        </p:txBody>
      </p:sp>
      <p:sp>
        <p:nvSpPr>
          <p:cNvPr id="5" name="Pladsholder til sidefod 4"/>
          <p:cNvSpPr>
            <a:spLocks noGrp="1"/>
          </p:cNvSpPr>
          <p:nvPr>
            <p:ph type="ftr" sz="quarter" idx="11"/>
          </p:nvPr>
        </p:nvSpPr>
        <p:spPr/>
        <p:txBody>
          <a:bodyPr/>
          <a:lstStyle>
            <a:lvl1pPr>
              <a:defRPr/>
            </a:lvl1pPr>
          </a:lstStyle>
          <a:p>
            <a:pPr>
              <a:defRPr/>
            </a:pPr>
            <a:endParaRPr lang="da-DK"/>
          </a:p>
        </p:txBody>
      </p:sp>
      <p:sp>
        <p:nvSpPr>
          <p:cNvPr id="6" name="Pladsholder til diasnummer 5"/>
          <p:cNvSpPr>
            <a:spLocks noGrp="1"/>
          </p:cNvSpPr>
          <p:nvPr>
            <p:ph type="sldNum" sz="quarter" idx="12"/>
          </p:nvPr>
        </p:nvSpPr>
        <p:spPr/>
        <p:txBody>
          <a:bodyPr/>
          <a:lstStyle>
            <a:lvl1pPr>
              <a:defRPr/>
            </a:lvl1pPr>
          </a:lstStyle>
          <a:p>
            <a:pPr>
              <a:defRPr/>
            </a:pPr>
            <a:fld id="{13F7F8F8-CC06-43F4-9F0A-DF2F81AA863D}" type="slidenum">
              <a:rPr lang="da-DK"/>
              <a:pPr>
                <a:defRPr/>
              </a:pPr>
              <a:t>‹#›</a:t>
            </a:fld>
            <a:endParaRPr lang="da-D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a:defRPr/>
            </a:lvl1pPr>
          </a:lstStyle>
          <a:p>
            <a:pPr>
              <a:defRPr/>
            </a:pPr>
            <a:fld id="{A3F85661-3EBD-42EB-8461-813EDBD82A77}" type="datetimeFigureOut">
              <a:rPr lang="da-DK"/>
              <a:pPr>
                <a:defRPr/>
              </a:pPr>
              <a:t>12-10-2011</a:t>
            </a:fld>
            <a:endParaRPr lang="da-DK"/>
          </a:p>
        </p:txBody>
      </p:sp>
      <p:sp>
        <p:nvSpPr>
          <p:cNvPr id="5" name="Pladsholder til sidefod 4"/>
          <p:cNvSpPr>
            <a:spLocks noGrp="1"/>
          </p:cNvSpPr>
          <p:nvPr>
            <p:ph type="ftr" sz="quarter" idx="11"/>
          </p:nvPr>
        </p:nvSpPr>
        <p:spPr/>
        <p:txBody>
          <a:bodyPr/>
          <a:lstStyle>
            <a:lvl1pPr>
              <a:defRPr/>
            </a:lvl1pPr>
          </a:lstStyle>
          <a:p>
            <a:pPr>
              <a:defRPr/>
            </a:pPr>
            <a:endParaRPr lang="da-DK"/>
          </a:p>
        </p:txBody>
      </p:sp>
      <p:sp>
        <p:nvSpPr>
          <p:cNvPr id="6" name="Pladsholder til diasnummer 5"/>
          <p:cNvSpPr>
            <a:spLocks noGrp="1"/>
          </p:cNvSpPr>
          <p:nvPr>
            <p:ph type="sldNum" sz="quarter" idx="12"/>
          </p:nvPr>
        </p:nvSpPr>
        <p:spPr/>
        <p:txBody>
          <a:bodyPr/>
          <a:lstStyle>
            <a:lvl1pPr>
              <a:defRPr/>
            </a:lvl1pPr>
          </a:lstStyle>
          <a:p>
            <a:pPr>
              <a:defRPr/>
            </a:pPr>
            <a:fld id="{707B0271-2000-4866-974F-E31B249B90FA}" type="slidenum">
              <a:rPr lang="da-DK"/>
              <a:pPr>
                <a:defRPr/>
              </a:pPr>
              <a:t>‹#›</a:t>
            </a:fld>
            <a:endParaRPr lang="da-D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titeltypografi i masteren</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a:defRPr/>
            </a:lvl1pPr>
          </a:lstStyle>
          <a:p>
            <a:pPr>
              <a:defRPr/>
            </a:pPr>
            <a:fld id="{5B18E560-677A-4D96-828B-2B8FD675D061}" type="datetimeFigureOut">
              <a:rPr lang="da-DK"/>
              <a:pPr>
                <a:defRPr/>
              </a:pPr>
              <a:t>12-10-2011</a:t>
            </a:fld>
            <a:endParaRPr lang="da-DK"/>
          </a:p>
        </p:txBody>
      </p:sp>
      <p:sp>
        <p:nvSpPr>
          <p:cNvPr id="5" name="Pladsholder til sidefod 4"/>
          <p:cNvSpPr>
            <a:spLocks noGrp="1"/>
          </p:cNvSpPr>
          <p:nvPr>
            <p:ph type="ftr" sz="quarter" idx="11"/>
          </p:nvPr>
        </p:nvSpPr>
        <p:spPr/>
        <p:txBody>
          <a:bodyPr/>
          <a:lstStyle>
            <a:lvl1pPr>
              <a:defRPr/>
            </a:lvl1pPr>
          </a:lstStyle>
          <a:p>
            <a:pPr>
              <a:defRPr/>
            </a:pPr>
            <a:endParaRPr lang="da-DK"/>
          </a:p>
        </p:txBody>
      </p:sp>
      <p:sp>
        <p:nvSpPr>
          <p:cNvPr id="6" name="Pladsholder til diasnummer 5"/>
          <p:cNvSpPr>
            <a:spLocks noGrp="1"/>
          </p:cNvSpPr>
          <p:nvPr>
            <p:ph type="sldNum" sz="quarter" idx="12"/>
          </p:nvPr>
        </p:nvSpPr>
        <p:spPr/>
        <p:txBody>
          <a:bodyPr/>
          <a:lstStyle>
            <a:lvl1pPr>
              <a:defRPr/>
            </a:lvl1pPr>
          </a:lstStyle>
          <a:p>
            <a:pPr>
              <a:defRPr/>
            </a:pPr>
            <a:fld id="{87A3DA60-B417-478D-8E83-C5D176EF5543}" type="slidenum">
              <a:rPr lang="da-DK"/>
              <a:pPr>
                <a:defRPr/>
              </a:pPr>
              <a:t>‹#›</a:t>
            </a:fld>
            <a:endParaRPr lang="da-D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idx="1"/>
          </p:nvPr>
        </p:nvSpPr>
        <p:spPr/>
        <p:txBody>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a:defRPr/>
            </a:lvl1pPr>
          </a:lstStyle>
          <a:p>
            <a:pPr>
              <a:defRPr/>
            </a:pPr>
            <a:fld id="{44278418-E2D3-474B-89F5-A10570454024}" type="datetimeFigureOut">
              <a:rPr lang="da-DK"/>
              <a:pPr>
                <a:defRPr/>
              </a:pPr>
              <a:t>12-10-2011</a:t>
            </a:fld>
            <a:endParaRPr lang="da-DK"/>
          </a:p>
        </p:txBody>
      </p:sp>
      <p:sp>
        <p:nvSpPr>
          <p:cNvPr id="5" name="Pladsholder til sidefod 4"/>
          <p:cNvSpPr>
            <a:spLocks noGrp="1"/>
          </p:cNvSpPr>
          <p:nvPr>
            <p:ph type="ftr" sz="quarter" idx="11"/>
          </p:nvPr>
        </p:nvSpPr>
        <p:spPr/>
        <p:txBody>
          <a:bodyPr/>
          <a:lstStyle>
            <a:lvl1pPr>
              <a:defRPr/>
            </a:lvl1pPr>
          </a:lstStyle>
          <a:p>
            <a:pPr>
              <a:defRPr/>
            </a:pPr>
            <a:endParaRPr lang="da-DK"/>
          </a:p>
        </p:txBody>
      </p:sp>
      <p:sp>
        <p:nvSpPr>
          <p:cNvPr id="6" name="Pladsholder til diasnummer 5"/>
          <p:cNvSpPr>
            <a:spLocks noGrp="1"/>
          </p:cNvSpPr>
          <p:nvPr>
            <p:ph type="sldNum" sz="quarter" idx="12"/>
          </p:nvPr>
        </p:nvSpPr>
        <p:spPr/>
        <p:txBody>
          <a:bodyPr/>
          <a:lstStyle>
            <a:lvl1pPr>
              <a:defRPr/>
            </a:lvl1pPr>
          </a:lstStyle>
          <a:p>
            <a:pPr>
              <a:defRPr/>
            </a:pPr>
            <a:fld id="{2A323864-C962-4C33-BD90-F256CC359C55}" type="slidenum">
              <a:rPr lang="da-DK"/>
              <a:pPr>
                <a:defRPr/>
              </a:pPr>
              <a:t>‹#›</a:t>
            </a:fld>
            <a:endParaRPr lang="da-D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typografi i masteren</a:t>
            </a:r>
          </a:p>
        </p:txBody>
      </p:sp>
      <p:sp>
        <p:nvSpPr>
          <p:cNvPr id="4" name="Pladsholder til dato 3"/>
          <p:cNvSpPr>
            <a:spLocks noGrp="1"/>
          </p:cNvSpPr>
          <p:nvPr>
            <p:ph type="dt" sz="half" idx="10"/>
          </p:nvPr>
        </p:nvSpPr>
        <p:spPr/>
        <p:txBody>
          <a:bodyPr/>
          <a:lstStyle>
            <a:lvl1pPr>
              <a:defRPr/>
            </a:lvl1pPr>
          </a:lstStyle>
          <a:p>
            <a:pPr>
              <a:defRPr/>
            </a:pPr>
            <a:fld id="{A4153CE7-A23F-40AC-BD33-11E1049A912F}" type="datetimeFigureOut">
              <a:rPr lang="da-DK"/>
              <a:pPr>
                <a:defRPr/>
              </a:pPr>
              <a:t>12-10-2011</a:t>
            </a:fld>
            <a:endParaRPr lang="da-DK"/>
          </a:p>
        </p:txBody>
      </p:sp>
      <p:sp>
        <p:nvSpPr>
          <p:cNvPr id="5" name="Pladsholder til sidefod 4"/>
          <p:cNvSpPr>
            <a:spLocks noGrp="1"/>
          </p:cNvSpPr>
          <p:nvPr>
            <p:ph type="ftr" sz="quarter" idx="11"/>
          </p:nvPr>
        </p:nvSpPr>
        <p:spPr/>
        <p:txBody>
          <a:bodyPr/>
          <a:lstStyle>
            <a:lvl1pPr>
              <a:defRPr/>
            </a:lvl1pPr>
          </a:lstStyle>
          <a:p>
            <a:pPr>
              <a:defRPr/>
            </a:pPr>
            <a:endParaRPr lang="da-DK"/>
          </a:p>
        </p:txBody>
      </p:sp>
      <p:sp>
        <p:nvSpPr>
          <p:cNvPr id="6" name="Pladsholder til diasnummer 5"/>
          <p:cNvSpPr>
            <a:spLocks noGrp="1"/>
          </p:cNvSpPr>
          <p:nvPr>
            <p:ph type="sldNum" sz="quarter" idx="12"/>
          </p:nvPr>
        </p:nvSpPr>
        <p:spPr/>
        <p:txBody>
          <a:bodyPr/>
          <a:lstStyle>
            <a:lvl1pPr>
              <a:defRPr/>
            </a:lvl1pPr>
          </a:lstStyle>
          <a:p>
            <a:pPr>
              <a:defRPr/>
            </a:pPr>
            <a:fld id="{23A9F2C3-2B78-4005-B048-6A28268E7773}" type="slidenum">
              <a:rPr lang="da-DK"/>
              <a:pPr>
                <a:defRPr/>
              </a:pPr>
              <a:t>‹#›</a:t>
            </a:fld>
            <a:endParaRPr lang="da-D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3"/>
          <p:cNvSpPr>
            <a:spLocks noGrp="1"/>
          </p:cNvSpPr>
          <p:nvPr>
            <p:ph type="dt" sz="half" idx="10"/>
          </p:nvPr>
        </p:nvSpPr>
        <p:spPr/>
        <p:txBody>
          <a:bodyPr/>
          <a:lstStyle>
            <a:lvl1pPr>
              <a:defRPr/>
            </a:lvl1pPr>
          </a:lstStyle>
          <a:p>
            <a:pPr>
              <a:defRPr/>
            </a:pPr>
            <a:fld id="{F5787B3E-734E-42A5-AA69-3E9951B95856}" type="datetimeFigureOut">
              <a:rPr lang="da-DK"/>
              <a:pPr>
                <a:defRPr/>
              </a:pPr>
              <a:t>12-10-2011</a:t>
            </a:fld>
            <a:endParaRPr lang="da-DK"/>
          </a:p>
        </p:txBody>
      </p:sp>
      <p:sp>
        <p:nvSpPr>
          <p:cNvPr id="6" name="Pladsholder til sidefod 4"/>
          <p:cNvSpPr>
            <a:spLocks noGrp="1"/>
          </p:cNvSpPr>
          <p:nvPr>
            <p:ph type="ftr" sz="quarter" idx="11"/>
          </p:nvPr>
        </p:nvSpPr>
        <p:spPr/>
        <p:txBody>
          <a:bodyPr/>
          <a:lstStyle>
            <a:lvl1pPr>
              <a:defRPr/>
            </a:lvl1pPr>
          </a:lstStyle>
          <a:p>
            <a:pPr>
              <a:defRPr/>
            </a:pPr>
            <a:endParaRPr lang="da-DK"/>
          </a:p>
        </p:txBody>
      </p:sp>
      <p:sp>
        <p:nvSpPr>
          <p:cNvPr id="7" name="Pladsholder til diasnummer 5"/>
          <p:cNvSpPr>
            <a:spLocks noGrp="1"/>
          </p:cNvSpPr>
          <p:nvPr>
            <p:ph type="sldNum" sz="quarter" idx="12"/>
          </p:nvPr>
        </p:nvSpPr>
        <p:spPr/>
        <p:txBody>
          <a:bodyPr/>
          <a:lstStyle>
            <a:lvl1pPr>
              <a:defRPr/>
            </a:lvl1pPr>
          </a:lstStyle>
          <a:p>
            <a:pPr>
              <a:defRPr/>
            </a:pPr>
            <a:fld id="{8A245391-812C-4F9C-8726-B0B88BC2622D}" type="slidenum">
              <a:rPr lang="da-DK"/>
              <a:pPr>
                <a:defRPr/>
              </a:pPr>
              <a:t>‹#›</a:t>
            </a:fld>
            <a:endParaRPr lang="da-D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3"/>
          <p:cNvSpPr>
            <a:spLocks noGrp="1"/>
          </p:cNvSpPr>
          <p:nvPr>
            <p:ph type="dt" sz="half" idx="10"/>
          </p:nvPr>
        </p:nvSpPr>
        <p:spPr/>
        <p:txBody>
          <a:bodyPr/>
          <a:lstStyle>
            <a:lvl1pPr>
              <a:defRPr/>
            </a:lvl1pPr>
          </a:lstStyle>
          <a:p>
            <a:pPr>
              <a:defRPr/>
            </a:pPr>
            <a:fld id="{D4AE191B-2F76-44E5-BEAF-EB9AF48785DC}" type="datetimeFigureOut">
              <a:rPr lang="da-DK"/>
              <a:pPr>
                <a:defRPr/>
              </a:pPr>
              <a:t>12-10-2011</a:t>
            </a:fld>
            <a:endParaRPr lang="da-DK"/>
          </a:p>
        </p:txBody>
      </p:sp>
      <p:sp>
        <p:nvSpPr>
          <p:cNvPr id="8" name="Pladsholder til sidefod 4"/>
          <p:cNvSpPr>
            <a:spLocks noGrp="1"/>
          </p:cNvSpPr>
          <p:nvPr>
            <p:ph type="ftr" sz="quarter" idx="11"/>
          </p:nvPr>
        </p:nvSpPr>
        <p:spPr/>
        <p:txBody>
          <a:bodyPr/>
          <a:lstStyle>
            <a:lvl1pPr>
              <a:defRPr/>
            </a:lvl1pPr>
          </a:lstStyle>
          <a:p>
            <a:pPr>
              <a:defRPr/>
            </a:pPr>
            <a:endParaRPr lang="da-DK"/>
          </a:p>
        </p:txBody>
      </p:sp>
      <p:sp>
        <p:nvSpPr>
          <p:cNvPr id="9" name="Pladsholder til diasnummer 5"/>
          <p:cNvSpPr>
            <a:spLocks noGrp="1"/>
          </p:cNvSpPr>
          <p:nvPr>
            <p:ph type="sldNum" sz="quarter" idx="12"/>
          </p:nvPr>
        </p:nvSpPr>
        <p:spPr/>
        <p:txBody>
          <a:bodyPr/>
          <a:lstStyle>
            <a:lvl1pPr>
              <a:defRPr/>
            </a:lvl1pPr>
          </a:lstStyle>
          <a:p>
            <a:pPr>
              <a:defRPr/>
            </a:pPr>
            <a:fld id="{D70A81C3-4E72-46DB-8ED6-CA68EA73EC5B}" type="slidenum">
              <a:rPr lang="da-DK"/>
              <a:pPr>
                <a:defRPr/>
              </a:pPr>
              <a:t>‹#›</a:t>
            </a:fld>
            <a:endParaRPr lang="da-D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dato 3"/>
          <p:cNvSpPr>
            <a:spLocks noGrp="1"/>
          </p:cNvSpPr>
          <p:nvPr>
            <p:ph type="dt" sz="half" idx="10"/>
          </p:nvPr>
        </p:nvSpPr>
        <p:spPr/>
        <p:txBody>
          <a:bodyPr/>
          <a:lstStyle>
            <a:lvl1pPr>
              <a:defRPr/>
            </a:lvl1pPr>
          </a:lstStyle>
          <a:p>
            <a:pPr>
              <a:defRPr/>
            </a:pPr>
            <a:fld id="{A7FE56D0-0AFA-4CF0-ACFD-E3C17A7E3095}" type="datetimeFigureOut">
              <a:rPr lang="da-DK"/>
              <a:pPr>
                <a:defRPr/>
              </a:pPr>
              <a:t>12-10-2011</a:t>
            </a:fld>
            <a:endParaRPr lang="da-DK"/>
          </a:p>
        </p:txBody>
      </p:sp>
      <p:sp>
        <p:nvSpPr>
          <p:cNvPr id="4" name="Pladsholder til sidefod 4"/>
          <p:cNvSpPr>
            <a:spLocks noGrp="1"/>
          </p:cNvSpPr>
          <p:nvPr>
            <p:ph type="ftr" sz="quarter" idx="11"/>
          </p:nvPr>
        </p:nvSpPr>
        <p:spPr/>
        <p:txBody>
          <a:bodyPr/>
          <a:lstStyle>
            <a:lvl1pPr>
              <a:defRPr/>
            </a:lvl1pPr>
          </a:lstStyle>
          <a:p>
            <a:pPr>
              <a:defRPr/>
            </a:pPr>
            <a:endParaRPr lang="da-DK"/>
          </a:p>
        </p:txBody>
      </p:sp>
      <p:sp>
        <p:nvSpPr>
          <p:cNvPr id="5" name="Pladsholder til diasnummer 5"/>
          <p:cNvSpPr>
            <a:spLocks noGrp="1"/>
          </p:cNvSpPr>
          <p:nvPr>
            <p:ph type="sldNum" sz="quarter" idx="12"/>
          </p:nvPr>
        </p:nvSpPr>
        <p:spPr/>
        <p:txBody>
          <a:bodyPr/>
          <a:lstStyle>
            <a:lvl1pPr>
              <a:defRPr/>
            </a:lvl1pPr>
          </a:lstStyle>
          <a:p>
            <a:pPr>
              <a:defRPr/>
            </a:pPr>
            <a:fld id="{DD46D430-E760-4E34-96BE-CA780B32CA1B}" type="slidenum">
              <a:rPr lang="da-DK"/>
              <a:pPr>
                <a:defRPr/>
              </a:pPr>
              <a:t>‹#›</a:t>
            </a:fld>
            <a:endParaRPr lang="da-D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3"/>
          <p:cNvSpPr>
            <a:spLocks noGrp="1"/>
          </p:cNvSpPr>
          <p:nvPr>
            <p:ph type="dt" sz="half" idx="10"/>
          </p:nvPr>
        </p:nvSpPr>
        <p:spPr/>
        <p:txBody>
          <a:bodyPr/>
          <a:lstStyle>
            <a:lvl1pPr>
              <a:defRPr/>
            </a:lvl1pPr>
          </a:lstStyle>
          <a:p>
            <a:pPr>
              <a:defRPr/>
            </a:pPr>
            <a:fld id="{764AFE9C-F6AC-4E2E-92C4-0829163AAD8F}" type="datetimeFigureOut">
              <a:rPr lang="da-DK"/>
              <a:pPr>
                <a:defRPr/>
              </a:pPr>
              <a:t>12-10-2011</a:t>
            </a:fld>
            <a:endParaRPr lang="da-DK"/>
          </a:p>
        </p:txBody>
      </p:sp>
      <p:sp>
        <p:nvSpPr>
          <p:cNvPr id="3" name="Pladsholder til sidefod 4"/>
          <p:cNvSpPr>
            <a:spLocks noGrp="1"/>
          </p:cNvSpPr>
          <p:nvPr>
            <p:ph type="ftr" sz="quarter" idx="11"/>
          </p:nvPr>
        </p:nvSpPr>
        <p:spPr/>
        <p:txBody>
          <a:bodyPr/>
          <a:lstStyle>
            <a:lvl1pPr>
              <a:defRPr/>
            </a:lvl1pPr>
          </a:lstStyle>
          <a:p>
            <a:pPr>
              <a:defRPr/>
            </a:pPr>
            <a:endParaRPr lang="da-DK"/>
          </a:p>
        </p:txBody>
      </p:sp>
      <p:sp>
        <p:nvSpPr>
          <p:cNvPr id="4" name="Pladsholder til diasnummer 5"/>
          <p:cNvSpPr>
            <a:spLocks noGrp="1"/>
          </p:cNvSpPr>
          <p:nvPr>
            <p:ph type="sldNum" sz="quarter" idx="12"/>
          </p:nvPr>
        </p:nvSpPr>
        <p:spPr/>
        <p:txBody>
          <a:bodyPr/>
          <a:lstStyle>
            <a:lvl1pPr>
              <a:defRPr/>
            </a:lvl1pPr>
          </a:lstStyle>
          <a:p>
            <a:pPr>
              <a:defRPr/>
            </a:pPr>
            <a:fld id="{14AA9C67-4B08-423D-89C7-5F069E56E58C}" type="slidenum">
              <a:rPr lang="da-DK"/>
              <a:pPr>
                <a:defRPr/>
              </a:pPr>
              <a:t>‹#›</a:t>
            </a:fld>
            <a:endParaRPr lang="da-D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titeltypografi i masteren</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3"/>
          <p:cNvSpPr>
            <a:spLocks noGrp="1"/>
          </p:cNvSpPr>
          <p:nvPr>
            <p:ph type="dt" sz="half" idx="10"/>
          </p:nvPr>
        </p:nvSpPr>
        <p:spPr/>
        <p:txBody>
          <a:bodyPr/>
          <a:lstStyle>
            <a:lvl1pPr>
              <a:defRPr/>
            </a:lvl1pPr>
          </a:lstStyle>
          <a:p>
            <a:pPr>
              <a:defRPr/>
            </a:pPr>
            <a:fld id="{98864F99-52E4-4597-8585-0C0E2408B504}" type="datetimeFigureOut">
              <a:rPr lang="da-DK"/>
              <a:pPr>
                <a:defRPr/>
              </a:pPr>
              <a:t>12-10-2011</a:t>
            </a:fld>
            <a:endParaRPr lang="da-DK"/>
          </a:p>
        </p:txBody>
      </p:sp>
      <p:sp>
        <p:nvSpPr>
          <p:cNvPr id="6" name="Pladsholder til sidefod 4"/>
          <p:cNvSpPr>
            <a:spLocks noGrp="1"/>
          </p:cNvSpPr>
          <p:nvPr>
            <p:ph type="ftr" sz="quarter" idx="11"/>
          </p:nvPr>
        </p:nvSpPr>
        <p:spPr/>
        <p:txBody>
          <a:bodyPr/>
          <a:lstStyle>
            <a:lvl1pPr>
              <a:defRPr/>
            </a:lvl1pPr>
          </a:lstStyle>
          <a:p>
            <a:pPr>
              <a:defRPr/>
            </a:pPr>
            <a:endParaRPr lang="da-DK"/>
          </a:p>
        </p:txBody>
      </p:sp>
      <p:sp>
        <p:nvSpPr>
          <p:cNvPr id="7" name="Pladsholder til diasnummer 5"/>
          <p:cNvSpPr>
            <a:spLocks noGrp="1"/>
          </p:cNvSpPr>
          <p:nvPr>
            <p:ph type="sldNum" sz="quarter" idx="12"/>
          </p:nvPr>
        </p:nvSpPr>
        <p:spPr/>
        <p:txBody>
          <a:bodyPr/>
          <a:lstStyle>
            <a:lvl1pPr>
              <a:defRPr/>
            </a:lvl1pPr>
          </a:lstStyle>
          <a:p>
            <a:pPr>
              <a:defRPr/>
            </a:pPr>
            <a:fld id="{F7260136-E0AB-475A-A39A-32501E7710FA}" type="slidenum">
              <a:rPr lang="da-DK"/>
              <a:pPr>
                <a:defRPr/>
              </a:pPr>
              <a:t>‹#›</a:t>
            </a:fld>
            <a:endParaRPr lang="da-D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titeltypografi i masteren</a:t>
            </a:r>
            <a:endParaRPr lang="da-DK"/>
          </a:p>
        </p:txBody>
      </p:sp>
      <p:sp>
        <p:nvSpPr>
          <p:cNvPr id="3" name="Pladsholder til billed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a-DK" noProof="0"/>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3"/>
          <p:cNvSpPr>
            <a:spLocks noGrp="1"/>
          </p:cNvSpPr>
          <p:nvPr>
            <p:ph type="dt" sz="half" idx="10"/>
          </p:nvPr>
        </p:nvSpPr>
        <p:spPr/>
        <p:txBody>
          <a:bodyPr/>
          <a:lstStyle>
            <a:lvl1pPr>
              <a:defRPr/>
            </a:lvl1pPr>
          </a:lstStyle>
          <a:p>
            <a:pPr>
              <a:defRPr/>
            </a:pPr>
            <a:fld id="{62AAC978-76CC-40AA-A931-4AC34D50B65F}" type="datetimeFigureOut">
              <a:rPr lang="da-DK"/>
              <a:pPr>
                <a:defRPr/>
              </a:pPr>
              <a:t>12-10-2011</a:t>
            </a:fld>
            <a:endParaRPr lang="da-DK"/>
          </a:p>
        </p:txBody>
      </p:sp>
      <p:sp>
        <p:nvSpPr>
          <p:cNvPr id="6" name="Pladsholder til sidefod 4"/>
          <p:cNvSpPr>
            <a:spLocks noGrp="1"/>
          </p:cNvSpPr>
          <p:nvPr>
            <p:ph type="ftr" sz="quarter" idx="11"/>
          </p:nvPr>
        </p:nvSpPr>
        <p:spPr/>
        <p:txBody>
          <a:bodyPr/>
          <a:lstStyle>
            <a:lvl1pPr>
              <a:defRPr/>
            </a:lvl1pPr>
          </a:lstStyle>
          <a:p>
            <a:pPr>
              <a:defRPr/>
            </a:pPr>
            <a:endParaRPr lang="da-DK"/>
          </a:p>
        </p:txBody>
      </p:sp>
      <p:sp>
        <p:nvSpPr>
          <p:cNvPr id="7" name="Pladsholder til diasnummer 5"/>
          <p:cNvSpPr>
            <a:spLocks noGrp="1"/>
          </p:cNvSpPr>
          <p:nvPr>
            <p:ph type="sldNum" sz="quarter" idx="12"/>
          </p:nvPr>
        </p:nvSpPr>
        <p:spPr/>
        <p:txBody>
          <a:bodyPr/>
          <a:lstStyle>
            <a:lvl1pPr>
              <a:defRPr/>
            </a:lvl1pPr>
          </a:lstStyle>
          <a:p>
            <a:pPr>
              <a:defRPr/>
            </a:pPr>
            <a:fld id="{556940FC-25DB-4F5E-AB6E-29726F8A903C}" type="slidenum">
              <a:rPr lang="da-DK"/>
              <a:pPr>
                <a:defRPr/>
              </a:pPr>
              <a:t>‹#›</a:t>
            </a:fld>
            <a:endParaRPr lang="da-D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Pladsholder til titel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a-DK" smtClean="0"/>
              <a:t>Klik for at redigere titeltypografi i masteren</a:t>
            </a:r>
          </a:p>
        </p:txBody>
      </p:sp>
      <p:sp>
        <p:nvSpPr>
          <p:cNvPr id="1027" name="Pladsholder til teks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C9DD34CE-6528-49B0-8488-305D4D9BD634}" type="datetimeFigureOut">
              <a:rPr lang="da-DK"/>
              <a:pPr>
                <a:defRPr/>
              </a:pPr>
              <a:t>12-10-2011</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ECCCC440-15EB-4BC9-8D86-46CDA2F7AEC3}" type="slidenum">
              <a:rPr lang="da-DK"/>
              <a:pPr>
                <a:defRPr/>
              </a:pPr>
              <a:t>‹#›</a:t>
            </a:fld>
            <a:endParaRPr lang="da-DK"/>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hyperlink" Target="mailto:datatilgang@fhi.no"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mailto:datatilgang@fhi.no" TargetMode="External"/><Relationship Id="rId7" Type="http://schemas.openxmlformats.org/officeDocument/2006/relationships/hyperlink" Target="http://www.datatilsynet.no/" TargetMode="External"/><Relationship Id="rId2" Type="http://schemas.openxmlformats.org/officeDocument/2006/relationships/hyperlink" Target="http://www.fhi.no/" TargetMode="External"/><Relationship Id="rId1" Type="http://schemas.openxmlformats.org/officeDocument/2006/relationships/slideLayout" Target="../slideLayouts/slideLayout2.xml"/><Relationship Id="rId6" Type="http://schemas.openxmlformats.org/officeDocument/2006/relationships/hyperlink" Target="http://www.kreftregisteret.no/en/" TargetMode="External"/><Relationship Id="rId5" Type="http://schemas.openxmlformats.org/officeDocument/2006/relationships/hyperlink" Target="http://www.helsedirektoratet.no/norsk_pasientregister/" TargetMode="External"/><Relationship Id="rId4" Type="http://schemas.openxmlformats.org/officeDocument/2006/relationships/hyperlink" Target="http://www.ssb.no/english/"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ssb.no/english/"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fhi.no/dokumenter/a613d90f37.xl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kreftregisteret.no/en/" TargetMode="External"/><Relationship Id="rId2" Type="http://schemas.openxmlformats.org/officeDocument/2006/relationships/hyperlink" Target="http://www.helsedirektoratet.no/norsk_pasientregister/" TargetMode="External"/><Relationship Id="rId1" Type="http://schemas.openxmlformats.org/officeDocument/2006/relationships/slideLayout" Target="../slideLayouts/slideLayout2.xml"/><Relationship Id="rId5" Type="http://schemas.openxmlformats.org/officeDocument/2006/relationships/hyperlink" Target="http://www.ssb.no/english/" TargetMode="External"/><Relationship Id="rId4" Type="http://schemas.openxmlformats.org/officeDocument/2006/relationships/hyperlink" Target="http://www.fhi.no/"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mailto:elisabeth.eriksen@fhi.no" TargetMode="External"/><Relationship Id="rId2" Type="http://schemas.openxmlformats.org/officeDocument/2006/relationships/hyperlink" Target="mailto:datatilgang@fhi.no" TargetMode="External"/><Relationship Id="rId1" Type="http://schemas.openxmlformats.org/officeDocument/2006/relationships/slideLayout" Target="../slideLayouts/slideLayout2.xml"/><Relationship Id="rId4" Type="http://schemas.openxmlformats.org/officeDocument/2006/relationships/hyperlink" Target="mailto:milada.mahic@fhi.no"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el 1"/>
          <p:cNvSpPr>
            <a:spLocks noGrp="1"/>
          </p:cNvSpPr>
          <p:nvPr>
            <p:ph type="ctrTitle"/>
          </p:nvPr>
        </p:nvSpPr>
        <p:spPr>
          <a:xfrm>
            <a:off x="685800" y="1341438"/>
            <a:ext cx="7772400" cy="1470025"/>
          </a:xfrm>
        </p:spPr>
        <p:txBody>
          <a:bodyPr/>
          <a:lstStyle/>
          <a:p>
            <a:pPr eaLnBrk="1" hangingPunct="1"/>
            <a:r>
              <a:rPr lang="da-DK" smtClean="0"/>
              <a:t>Nordic prescription registers</a:t>
            </a:r>
            <a:br>
              <a:rPr lang="da-DK" smtClean="0"/>
            </a:br>
            <a:r>
              <a:rPr lang="da-DK" smtClean="0">
                <a:solidFill>
                  <a:srgbClr val="000099"/>
                </a:solidFill>
              </a:rPr>
              <a:t>Norway</a:t>
            </a:r>
          </a:p>
        </p:txBody>
      </p:sp>
      <p:sp>
        <p:nvSpPr>
          <p:cNvPr id="15362" name="Undertitel 2"/>
          <p:cNvSpPr>
            <a:spLocks noGrp="1"/>
          </p:cNvSpPr>
          <p:nvPr>
            <p:ph type="subTitle" idx="1"/>
          </p:nvPr>
        </p:nvSpPr>
        <p:spPr>
          <a:xfrm>
            <a:off x="1371600" y="3548063"/>
            <a:ext cx="6400800" cy="1752600"/>
          </a:xfrm>
        </p:spPr>
        <p:txBody>
          <a:bodyPr/>
          <a:lstStyle/>
          <a:p>
            <a:pPr eaLnBrk="1" hangingPunct="1"/>
            <a:r>
              <a:rPr lang="da-DK" smtClean="0">
                <a:solidFill>
                  <a:srgbClr val="000099"/>
                </a:solidFill>
              </a:rPr>
              <a:t>Kari Furu</a:t>
            </a:r>
          </a:p>
          <a:p>
            <a:pPr eaLnBrk="1" hangingPunct="1"/>
            <a:r>
              <a:rPr lang="da-DK" smtClean="0">
                <a:solidFill>
                  <a:srgbClr val="000099"/>
                </a:solidFill>
              </a:rPr>
              <a:t>Dept of Pharmacoepidemiology</a:t>
            </a:r>
          </a:p>
          <a:p>
            <a:pPr eaLnBrk="1" hangingPunct="1"/>
            <a:r>
              <a:rPr lang="da-DK" smtClean="0">
                <a:solidFill>
                  <a:srgbClr val="000099"/>
                </a:solidFill>
              </a:rPr>
              <a:t>Norwegian Institute of Public Health</a:t>
            </a:r>
          </a:p>
        </p:txBody>
      </p:sp>
      <p:sp>
        <p:nvSpPr>
          <p:cNvPr id="15364" name="Text Box 4"/>
          <p:cNvSpPr txBox="1">
            <a:spLocks noChangeArrowheads="1"/>
          </p:cNvSpPr>
          <p:nvPr/>
        </p:nvSpPr>
        <p:spPr bwMode="auto">
          <a:xfrm>
            <a:off x="2555875" y="5949950"/>
            <a:ext cx="4824413" cy="366713"/>
          </a:xfrm>
          <a:prstGeom prst="rect">
            <a:avLst/>
          </a:prstGeom>
          <a:noFill/>
          <a:ln w="9525">
            <a:noFill/>
            <a:miter lim="800000"/>
            <a:headEnd/>
            <a:tailEnd/>
          </a:ln>
          <a:effectLst/>
        </p:spPr>
        <p:txBody>
          <a:bodyPr>
            <a:spAutoFit/>
          </a:bodyPr>
          <a:lstStyle/>
          <a:p>
            <a:pPr>
              <a:spcBef>
                <a:spcPct val="50000"/>
              </a:spcBef>
            </a:pPr>
            <a:r>
              <a:rPr lang="en-GB">
                <a:latin typeface="Calibri" pitchFamily="34" charset="0"/>
              </a:rPr>
              <a:t>NorPEN meeting in Odense 13th October 2011</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9697" name="Picture 2"/>
          <p:cNvPicPr>
            <a:picLocks noChangeAspect="1" noChangeArrowheads="1"/>
          </p:cNvPicPr>
          <p:nvPr/>
        </p:nvPicPr>
        <p:blipFill>
          <a:blip r:embed="rId3"/>
          <a:srcRect l="1270" t="23517" r="3125" b="4156"/>
          <a:stretch>
            <a:fillRect/>
          </a:stretch>
        </p:blipFill>
        <p:spPr bwMode="auto">
          <a:xfrm>
            <a:off x="179388" y="1628775"/>
            <a:ext cx="8748712" cy="4795838"/>
          </a:xfrm>
          <a:prstGeom prst="rect">
            <a:avLst/>
          </a:prstGeom>
          <a:noFill/>
          <a:ln w="9525">
            <a:noFill/>
            <a:miter lim="800000"/>
            <a:headEnd/>
            <a:tailEnd/>
          </a:ln>
        </p:spPr>
      </p:pic>
      <p:sp>
        <p:nvSpPr>
          <p:cNvPr id="29698" name="Rectangle 3"/>
          <p:cNvSpPr>
            <a:spLocks noGrp="1" noChangeArrowheads="1"/>
          </p:cNvSpPr>
          <p:nvPr>
            <p:ph type="title"/>
          </p:nvPr>
        </p:nvSpPr>
        <p:spPr>
          <a:xfrm>
            <a:off x="457200" y="557213"/>
            <a:ext cx="8229600" cy="1143000"/>
          </a:xfrm>
        </p:spPr>
        <p:txBody>
          <a:bodyPr/>
          <a:lstStyle/>
          <a:p>
            <a:pPr eaLnBrk="1" hangingPunct="1"/>
            <a:r>
              <a:rPr lang="nb-NO" sz="4800" smtClean="0"/>
              <a:t>Access to data from NorPD </a:t>
            </a:r>
            <a:br>
              <a:rPr lang="nb-NO" sz="4800" smtClean="0"/>
            </a:br>
            <a:r>
              <a:rPr lang="nb-NO" sz="2000" smtClean="0"/>
              <a:t> </a:t>
            </a:r>
            <a:r>
              <a:rPr lang="en-US" sz="2000" smtClean="0"/>
              <a:t>All applications should be sent to </a:t>
            </a:r>
            <a:r>
              <a:rPr lang="en-US" sz="2000" smtClean="0">
                <a:hlinkClick r:id="rId4"/>
              </a:rPr>
              <a:t>datatilgang@fhi.no</a:t>
            </a:r>
            <a:endParaRPr lang="nb-NO" sz="2000" smtClean="0"/>
          </a:p>
        </p:txBody>
      </p:sp>
      <p:sp>
        <p:nvSpPr>
          <p:cNvPr id="29699" name="Text Box 4"/>
          <p:cNvSpPr txBox="1">
            <a:spLocks noChangeArrowheads="1"/>
          </p:cNvSpPr>
          <p:nvPr/>
        </p:nvSpPr>
        <p:spPr bwMode="auto">
          <a:xfrm>
            <a:off x="0" y="6032500"/>
            <a:ext cx="8964613" cy="825500"/>
          </a:xfrm>
          <a:prstGeom prst="rect">
            <a:avLst/>
          </a:prstGeom>
          <a:solidFill>
            <a:srgbClr val="C9FFFF"/>
          </a:solidFill>
          <a:ln w="9525">
            <a:noFill/>
            <a:miter lim="800000"/>
            <a:headEnd/>
            <a:tailEnd/>
          </a:ln>
        </p:spPr>
        <p:txBody>
          <a:bodyPr>
            <a:spAutoFit/>
          </a:bodyPr>
          <a:lstStyle/>
          <a:p>
            <a:pPr marL="342900" indent="-342900">
              <a:spcBef>
                <a:spcPct val="20000"/>
              </a:spcBef>
              <a:buFont typeface="Arial" charset="0"/>
              <a:buNone/>
            </a:pPr>
            <a:r>
              <a:rPr lang="en-GB" sz="1600"/>
              <a:t>Licence from the the Norwegian Data Protection Agency is needed when data from the NorPD is linked to other data sources (e.g. sociodemographic data from SSB), but a notification to the Chief Privacy Officer is sufficient when linked to other nationwide health registers</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p:cNvSpPr>
          <p:nvPr>
            <p:ph type="title"/>
          </p:nvPr>
        </p:nvSpPr>
        <p:spPr/>
        <p:txBody>
          <a:bodyPr/>
          <a:lstStyle/>
          <a:p>
            <a:r>
              <a:rPr lang="en-GB" smtClean="0"/>
              <a:t>Practicalities</a:t>
            </a:r>
          </a:p>
        </p:txBody>
      </p:sp>
      <p:sp>
        <p:nvSpPr>
          <p:cNvPr id="33795" name="Rectangle 3"/>
          <p:cNvSpPr>
            <a:spLocks noGrp="1"/>
          </p:cNvSpPr>
          <p:nvPr>
            <p:ph type="body" idx="1"/>
          </p:nvPr>
        </p:nvSpPr>
        <p:spPr>
          <a:xfrm>
            <a:off x="250825" y="1341438"/>
            <a:ext cx="8642350" cy="5516562"/>
          </a:xfrm>
        </p:spPr>
        <p:txBody>
          <a:bodyPr/>
          <a:lstStyle/>
          <a:p>
            <a:pPr>
              <a:lnSpc>
                <a:spcPct val="80000"/>
              </a:lnSpc>
              <a:buFont typeface="Arial" charset="0"/>
              <a:buNone/>
            </a:pPr>
            <a:r>
              <a:rPr lang="en-GB" sz="1800" smtClean="0"/>
              <a:t>Whom to approach</a:t>
            </a:r>
          </a:p>
          <a:p>
            <a:pPr>
              <a:lnSpc>
                <a:spcPct val="80000"/>
              </a:lnSpc>
              <a:buFont typeface="Arial" charset="0"/>
              <a:buNone/>
            </a:pPr>
            <a:r>
              <a:rPr lang="en-GB" sz="1800" smtClean="0"/>
              <a:t>	</a:t>
            </a:r>
            <a:r>
              <a:rPr lang="en-GB" sz="1600" smtClean="0">
                <a:hlinkClick r:id="rId2"/>
              </a:rPr>
              <a:t>www.fhi.no</a:t>
            </a:r>
            <a:r>
              <a:rPr lang="en-GB" sz="1600" smtClean="0"/>
              <a:t> &amp; </a:t>
            </a:r>
            <a:r>
              <a:rPr lang="en-GB" sz="1600" smtClean="0">
                <a:hlinkClick r:id="rId3"/>
              </a:rPr>
              <a:t>datatilgang@fhi.no</a:t>
            </a:r>
            <a:r>
              <a:rPr lang="en-GB" sz="1600" smtClean="0"/>
              <a:t> for the NorPD + 7 health registers</a:t>
            </a:r>
          </a:p>
          <a:p>
            <a:pPr>
              <a:lnSpc>
                <a:spcPct val="80000"/>
              </a:lnSpc>
              <a:buFont typeface="Arial" charset="0"/>
              <a:buNone/>
            </a:pPr>
            <a:r>
              <a:rPr lang="en-GB" sz="1600" smtClean="0"/>
              <a:t>	</a:t>
            </a:r>
            <a:r>
              <a:rPr lang="da-DK" sz="1600" smtClean="0">
                <a:hlinkClick r:id="rId4"/>
              </a:rPr>
              <a:t>http://www.ssb.no/english/</a:t>
            </a:r>
            <a:r>
              <a:rPr lang="da-DK" sz="1600" smtClean="0"/>
              <a:t> for sociodemographic variables</a:t>
            </a:r>
          </a:p>
          <a:p>
            <a:pPr>
              <a:lnSpc>
                <a:spcPct val="80000"/>
              </a:lnSpc>
              <a:buFont typeface="Arial" charset="0"/>
              <a:buNone/>
            </a:pPr>
            <a:r>
              <a:rPr lang="da-DK" sz="1600" smtClean="0"/>
              <a:t>	</a:t>
            </a:r>
            <a:r>
              <a:rPr lang="da-DK" sz="1600" smtClean="0">
                <a:hlinkClick r:id="rId5"/>
              </a:rPr>
              <a:t>http://www.helsedirektoratet.no/norsk_pasientregister/</a:t>
            </a:r>
            <a:r>
              <a:rPr lang="da-DK" sz="1600" smtClean="0"/>
              <a:t> for Norwegian Patient Register</a:t>
            </a:r>
          </a:p>
          <a:p>
            <a:pPr>
              <a:lnSpc>
                <a:spcPct val="80000"/>
              </a:lnSpc>
              <a:buFont typeface="Arial" charset="0"/>
              <a:buNone/>
            </a:pPr>
            <a:r>
              <a:rPr lang="da-DK" sz="1600" smtClean="0"/>
              <a:t>	</a:t>
            </a:r>
            <a:r>
              <a:rPr lang="da-DK" sz="1600" smtClean="0">
                <a:hlinkClick r:id="rId6"/>
              </a:rPr>
              <a:t>http://www.kreftregisteret.no/en/</a:t>
            </a:r>
            <a:r>
              <a:rPr lang="da-DK" sz="1600" smtClean="0"/>
              <a:t> for the Norwegian Cancer Registry</a:t>
            </a:r>
            <a:br>
              <a:rPr lang="da-DK" sz="1600" smtClean="0"/>
            </a:br>
            <a:endParaRPr lang="en-GB" sz="1600" smtClean="0"/>
          </a:p>
          <a:p>
            <a:pPr>
              <a:lnSpc>
                <a:spcPct val="80000"/>
              </a:lnSpc>
              <a:buFont typeface="Arial" charset="0"/>
              <a:buNone/>
            </a:pPr>
            <a:r>
              <a:rPr lang="en-GB" sz="1800" smtClean="0"/>
              <a:t>Approvals</a:t>
            </a:r>
            <a:endParaRPr lang="en-GB" sz="1400" smtClean="0"/>
          </a:p>
          <a:p>
            <a:pPr>
              <a:lnSpc>
                <a:spcPct val="80000"/>
              </a:lnSpc>
              <a:buFont typeface="Arial" charset="0"/>
              <a:buNone/>
            </a:pPr>
            <a:r>
              <a:rPr lang="en-GB" sz="1800" smtClean="0"/>
              <a:t>	Ethics approval not (usually) required for register studies</a:t>
            </a:r>
          </a:p>
          <a:p>
            <a:pPr>
              <a:lnSpc>
                <a:spcPct val="80000"/>
              </a:lnSpc>
              <a:buFont typeface="Arial" charset="0"/>
              <a:buNone/>
            </a:pPr>
            <a:r>
              <a:rPr lang="en-GB" sz="1600" smtClean="0"/>
              <a:t>	</a:t>
            </a:r>
            <a:r>
              <a:rPr lang="en-GB" sz="1800" smtClean="0"/>
              <a:t>Licence from the Norwegian Data Protection Agency is needed when data from NorPD is linked to other data sources (e.g. sociodemographic data from SSB), but a notification to the Chief Privacy Officer (Personvernombud(PVO) is sufficient when only linked to other nationwide health registers, </a:t>
            </a:r>
            <a:r>
              <a:rPr lang="en-GB" sz="1600" smtClean="0">
                <a:hlinkClick r:id="rId7"/>
              </a:rPr>
              <a:t>http://www.datatilsynet.no/</a:t>
            </a:r>
            <a:r>
              <a:rPr lang="en-GB" sz="1600" smtClean="0"/>
              <a:t/>
            </a:r>
            <a:br>
              <a:rPr lang="en-GB" sz="1600" smtClean="0"/>
            </a:br>
            <a:endParaRPr lang="en-GB" sz="1600" smtClean="0"/>
          </a:p>
          <a:p>
            <a:pPr>
              <a:lnSpc>
                <a:spcPct val="80000"/>
              </a:lnSpc>
              <a:buFont typeface="Arial" charset="0"/>
              <a:buNone/>
            </a:pPr>
            <a:r>
              <a:rPr lang="en-GB" sz="1800" smtClean="0"/>
              <a:t>Costs</a:t>
            </a:r>
            <a:endParaRPr lang="en-GB" sz="1600" smtClean="0"/>
          </a:p>
          <a:p>
            <a:pPr>
              <a:lnSpc>
                <a:spcPct val="80000"/>
              </a:lnSpc>
              <a:buFont typeface="Arial" charset="0"/>
              <a:buNone/>
            </a:pPr>
            <a:r>
              <a:rPr lang="en-GB" sz="1600" smtClean="0"/>
              <a:t>	</a:t>
            </a:r>
            <a:r>
              <a:rPr lang="en-GB" sz="1800" smtClean="0"/>
              <a:t>For data from health registers at NIPH there is an hourly rate of 875/1100 Norwegian kroner (NOK) for preparation and dispatch, minimum NOK 1750 + VAT for tables, </a:t>
            </a:r>
            <a:br>
              <a:rPr lang="en-GB" sz="1800" smtClean="0"/>
            </a:br>
            <a:r>
              <a:rPr lang="en-GB" sz="1800" smtClean="0"/>
              <a:t>15000/25000/50 000 NOK for data files depending on complexity of the datasets </a:t>
            </a:r>
            <a:endParaRPr lang="en-GB" sz="1600" smtClean="0"/>
          </a:p>
          <a:p>
            <a:pPr>
              <a:lnSpc>
                <a:spcPct val="80000"/>
              </a:lnSpc>
              <a:buFont typeface="Arial" charset="0"/>
              <a:buNone/>
            </a:pPr>
            <a:endParaRPr lang="en-GB" sz="1600" smtClean="0"/>
          </a:p>
          <a:p>
            <a:pPr>
              <a:lnSpc>
                <a:spcPct val="80000"/>
              </a:lnSpc>
              <a:buFont typeface="Arial" charset="0"/>
              <a:buNone/>
            </a:pPr>
            <a:r>
              <a:rPr lang="en-GB" sz="1800" smtClean="0"/>
              <a:t>Time: </a:t>
            </a:r>
          </a:p>
          <a:p>
            <a:pPr>
              <a:lnSpc>
                <a:spcPct val="80000"/>
              </a:lnSpc>
              <a:buFont typeface="Arial" charset="0"/>
              <a:buNone/>
            </a:pPr>
            <a:r>
              <a:rPr lang="en-GB" sz="1800" smtClean="0"/>
              <a:t>	30/60 working days from complete application is received by NIPH</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el 1"/>
          <p:cNvSpPr>
            <a:spLocks noGrp="1"/>
          </p:cNvSpPr>
          <p:nvPr>
            <p:ph type="title"/>
          </p:nvPr>
        </p:nvSpPr>
        <p:spPr>
          <a:xfrm>
            <a:off x="0" y="274638"/>
            <a:ext cx="8229600" cy="1143000"/>
          </a:xfrm>
        </p:spPr>
        <p:txBody>
          <a:bodyPr/>
          <a:lstStyle/>
          <a:p>
            <a:pPr eaLnBrk="1" hangingPunct="1"/>
            <a:r>
              <a:rPr lang="da-DK" smtClean="0"/>
              <a:t>A few examples of papers</a:t>
            </a:r>
          </a:p>
        </p:txBody>
      </p:sp>
      <p:sp>
        <p:nvSpPr>
          <p:cNvPr id="31746" name="Rectangle 4"/>
          <p:cNvSpPr>
            <a:spLocks noGrp="1"/>
          </p:cNvSpPr>
          <p:nvPr>
            <p:ph type="body" idx="4294967295"/>
          </p:nvPr>
        </p:nvSpPr>
        <p:spPr>
          <a:xfrm>
            <a:off x="323850" y="1196975"/>
            <a:ext cx="8229600" cy="4525963"/>
          </a:xfrm>
        </p:spPr>
        <p:txBody>
          <a:bodyPr/>
          <a:lstStyle/>
          <a:p>
            <a:pPr eaLnBrk="1" hangingPunct="1">
              <a:lnSpc>
                <a:spcPct val="80000"/>
              </a:lnSpc>
              <a:buFont typeface="Arial" charset="0"/>
              <a:buNone/>
            </a:pPr>
            <a:r>
              <a:rPr lang="en-GB" sz="1800" smtClean="0"/>
              <a:t>Skurtveit S, Furu K, Handal M, Borchgrevink P, Fredheim O. </a:t>
            </a:r>
            <a:r>
              <a:rPr lang="en-US" sz="1800" smtClean="0"/>
              <a:t>To what extent does a cohort of new users of weak opioids develop persistent or probable problematic opioid use? Pain 2011;152:1555-61</a:t>
            </a:r>
          </a:p>
          <a:p>
            <a:pPr eaLnBrk="1" hangingPunct="1">
              <a:lnSpc>
                <a:spcPct val="80000"/>
              </a:lnSpc>
              <a:buFont typeface="Arial" charset="0"/>
              <a:buNone/>
            </a:pPr>
            <a:r>
              <a:rPr lang="en-US" sz="1800" smtClean="0"/>
              <a:t>Furu K, Karlstad Ø, Skurtveit S, Håberg SE, Nafstad P,London SJ, Nystad W: High validity of mother-reported use of antiasthmatics among children: a comparison with a population-based prescription database. J Clin Epidemiol 2011;64:878-84. </a:t>
            </a:r>
          </a:p>
          <a:p>
            <a:pPr eaLnBrk="1" hangingPunct="1">
              <a:lnSpc>
                <a:spcPct val="80000"/>
              </a:lnSpc>
              <a:buFont typeface="Arial" charset="0"/>
              <a:buNone/>
            </a:pPr>
            <a:r>
              <a:rPr lang="en-GB" sz="1800" smtClean="0"/>
              <a:t>Kjosavik SR, Ruths S, Hunskaar S. Use of addictive anxiolytics and hypnotics in a national cohort of incident users in Norway. Eur J Clin Pharmacol 2011 Sep 18. [Epub ahead of print]</a:t>
            </a:r>
          </a:p>
          <a:p>
            <a:pPr eaLnBrk="1" hangingPunct="1">
              <a:lnSpc>
                <a:spcPct val="80000"/>
              </a:lnSpc>
              <a:buFont typeface="Arial" charset="0"/>
              <a:buNone/>
            </a:pPr>
            <a:r>
              <a:rPr lang="en-US" sz="1800" smtClean="0"/>
              <a:t>Engeland A, Bjørge T, Daltveit AK, Skurtveit S, Vangen S, Vollset SE, Furu K: Risk of diabetes after gestational diabetes and preeclampsia. </a:t>
            </a:r>
            <a:r>
              <a:rPr lang="en-GB" sz="1800" smtClean="0"/>
              <a:t>A registry-based study of 470,000 women in Norway during 1988-2009. Eur J Epidemiology 2011;26:157-63.</a:t>
            </a:r>
          </a:p>
          <a:p>
            <a:pPr eaLnBrk="1" hangingPunct="1">
              <a:lnSpc>
                <a:spcPct val="80000"/>
              </a:lnSpc>
              <a:buFont typeface="Arial" charset="0"/>
              <a:buNone/>
            </a:pPr>
            <a:r>
              <a:rPr lang="en-US" sz="1800" smtClean="0"/>
              <a:t>Hjellvik V, Tverdal A, Furu K: Body mass index as predictor for asthma: a cohort study of 118 723 males and females. Eur Resp Journal 2010;35:1235-42.  </a:t>
            </a:r>
          </a:p>
          <a:p>
            <a:pPr eaLnBrk="1" hangingPunct="1">
              <a:lnSpc>
                <a:spcPct val="80000"/>
              </a:lnSpc>
              <a:buFont typeface="Arial" charset="0"/>
              <a:buNone/>
            </a:pPr>
            <a:r>
              <a:rPr lang="de-DE" sz="1800" smtClean="0"/>
              <a:t>Furu K, Wettermark B, Andersen M, Martikainen JE, Almarsdottir AB, Sørensen HT. </a:t>
            </a:r>
            <a:r>
              <a:rPr lang="en-US" sz="1800" smtClean="0"/>
              <a:t>The Nordic Countries as a cohort for pharmacoepidemiological research. Basic &amp; Clinical Pharmacology &amp; Toxicology 2010;106:86-94 </a:t>
            </a:r>
          </a:p>
          <a:p>
            <a:pPr eaLnBrk="1" hangingPunct="1">
              <a:lnSpc>
                <a:spcPct val="80000"/>
              </a:lnSpc>
              <a:buFont typeface="Arial" charset="0"/>
              <a:buNone/>
            </a:pPr>
            <a:r>
              <a:rPr lang="en-US" sz="1800" smtClean="0"/>
              <a:t>Fredheim OM,</a:t>
            </a:r>
            <a:r>
              <a:rPr lang="en-US" sz="1800" b="1" smtClean="0"/>
              <a:t> </a:t>
            </a:r>
            <a:r>
              <a:rPr lang="en-US" sz="1800" smtClean="0"/>
              <a:t>Skurtveit S, Breivik H, Borchgrevink P. Increasing use of opoids from 2004 to 2007 – Pharmacoepidemiological data f</a:t>
            </a:r>
            <a:r>
              <a:rPr lang="en-GB" sz="1800" smtClean="0"/>
              <a:t>rom a complete national prescription database in Norway. European Journal of Pain 2010;14:289-294</a:t>
            </a:r>
          </a:p>
          <a:p>
            <a:pPr eaLnBrk="1" hangingPunct="1">
              <a:lnSpc>
                <a:spcPct val="80000"/>
              </a:lnSpc>
              <a:buFont typeface="Arial" charset="0"/>
              <a:buNone/>
            </a:pPr>
            <a:r>
              <a:rPr lang="en-US" sz="1800" smtClean="0"/>
              <a:t>Hartz I, Tverdal A, Skille E, Skurtveit S. </a:t>
            </a:r>
            <a:r>
              <a:rPr lang="en-GB" sz="1800" smtClean="0"/>
              <a:t>Disability pension as a predictor of later use of benzodiazepines among benzodiazepines users. </a:t>
            </a:r>
            <a:r>
              <a:rPr lang="nb-NO" sz="1800" smtClean="0"/>
              <a:t>Soc Sci &amp; Med 2010;70:921-5</a:t>
            </a:r>
            <a:endParaRPr lang="en-US" sz="18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el 1"/>
          <p:cNvSpPr>
            <a:spLocks noGrp="1"/>
          </p:cNvSpPr>
          <p:nvPr>
            <p:ph type="title"/>
          </p:nvPr>
        </p:nvSpPr>
        <p:spPr/>
        <p:txBody>
          <a:bodyPr/>
          <a:lstStyle/>
          <a:p>
            <a:pPr eaLnBrk="1" hangingPunct="1"/>
            <a:r>
              <a:rPr lang="da-DK" sz="4000" smtClean="0"/>
              <a:t>Essential demographics</a:t>
            </a:r>
            <a:br>
              <a:rPr lang="da-DK" sz="4000" smtClean="0"/>
            </a:br>
            <a:r>
              <a:rPr lang="da-DK" sz="4000" smtClean="0">
                <a:solidFill>
                  <a:srgbClr val="000099"/>
                </a:solidFill>
              </a:rPr>
              <a:t>Norway</a:t>
            </a:r>
          </a:p>
        </p:txBody>
      </p:sp>
      <p:sp>
        <p:nvSpPr>
          <p:cNvPr id="16386" name="Pladsholder til indhold 2"/>
          <p:cNvSpPr>
            <a:spLocks noGrp="1"/>
          </p:cNvSpPr>
          <p:nvPr>
            <p:ph idx="1"/>
          </p:nvPr>
        </p:nvSpPr>
        <p:spPr/>
        <p:txBody>
          <a:bodyPr/>
          <a:lstStyle/>
          <a:p>
            <a:pPr eaLnBrk="1" hangingPunct="1"/>
            <a:r>
              <a:rPr lang="da-DK" smtClean="0"/>
              <a:t>Size of population: </a:t>
            </a:r>
            <a:r>
              <a:rPr lang="en-GB" smtClean="0"/>
              <a:t>4 953 000  ( 1 July 2011)</a:t>
            </a:r>
            <a:endParaRPr lang="da-DK" smtClean="0"/>
          </a:p>
          <a:p>
            <a:pPr eaLnBrk="1" hangingPunct="1"/>
            <a:endParaRPr lang="da-DK" smtClean="0"/>
          </a:p>
          <a:p>
            <a:pPr eaLnBrk="1" hangingPunct="1"/>
            <a:endParaRPr lang="da-DK" smtClean="0"/>
          </a:p>
          <a:p>
            <a:pPr eaLnBrk="1" hangingPunct="1"/>
            <a:r>
              <a:rPr lang="da-DK" smtClean="0"/>
              <a:t>Detailed public statistics available at </a:t>
            </a:r>
            <a:r>
              <a:rPr lang="da-DK" smtClean="0">
                <a:hlinkClick r:id="rId2"/>
              </a:rPr>
              <a:t>http://www.ssb.no/english/</a:t>
            </a:r>
            <a:endParaRPr lang="da-DK" smtClean="0"/>
          </a:p>
          <a:p>
            <a:pPr eaLnBrk="1" hangingPunct="1"/>
            <a:endParaRPr lang="da-DK" smtClean="0"/>
          </a:p>
          <a:p>
            <a:pPr eaLnBrk="1" hangingPunct="1">
              <a:buFont typeface="Arial" charset="0"/>
              <a:buNone/>
            </a:pPr>
            <a:endParaRPr lang="da-DK"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p:cNvSpPr>
          <p:nvPr>
            <p:ph type="title"/>
          </p:nvPr>
        </p:nvSpPr>
        <p:spPr>
          <a:xfrm>
            <a:off x="590550" y="260350"/>
            <a:ext cx="8229600" cy="647700"/>
          </a:xfrm>
        </p:spPr>
        <p:txBody>
          <a:bodyPr/>
          <a:lstStyle/>
          <a:p>
            <a:pPr eaLnBrk="1" hangingPunct="1"/>
            <a:r>
              <a:rPr lang="nb-NO" sz="4000" smtClean="0"/>
              <a:t>Relevant host institutions</a:t>
            </a:r>
          </a:p>
        </p:txBody>
      </p:sp>
      <p:pic>
        <p:nvPicPr>
          <p:cNvPr id="17410" name="Picture 3" descr="Bilde 2 av Fhi"/>
          <p:cNvPicPr>
            <a:picLocks noChangeAspect="1" noChangeArrowheads="1"/>
          </p:cNvPicPr>
          <p:nvPr>
            <p:ph type="body" idx="1"/>
          </p:nvPr>
        </p:nvPicPr>
        <p:blipFill>
          <a:blip r:embed="rId3"/>
          <a:srcRect l="4941" t="18810" b="12207"/>
          <a:stretch>
            <a:fillRect/>
          </a:stretch>
        </p:blipFill>
        <p:spPr>
          <a:xfrm>
            <a:off x="0" y="4076700"/>
            <a:ext cx="4826000" cy="2852738"/>
          </a:xfrm>
        </p:spPr>
      </p:pic>
      <p:pic>
        <p:nvPicPr>
          <p:cNvPr id="17411" name="Picture 4" descr="myren"/>
          <p:cNvPicPr>
            <a:picLocks noChangeAspect="1" noChangeArrowheads="1"/>
          </p:cNvPicPr>
          <p:nvPr/>
        </p:nvPicPr>
        <p:blipFill>
          <a:blip r:embed="rId4"/>
          <a:srcRect l="1764" t="3395" r="4333" b="5235"/>
          <a:stretch>
            <a:fillRect/>
          </a:stretch>
        </p:blipFill>
        <p:spPr bwMode="auto">
          <a:xfrm>
            <a:off x="4140200" y="836613"/>
            <a:ext cx="5003800" cy="3244850"/>
          </a:xfrm>
          <a:prstGeom prst="rect">
            <a:avLst/>
          </a:prstGeom>
          <a:noFill/>
          <a:ln w="9525">
            <a:noFill/>
            <a:miter lim="800000"/>
            <a:headEnd/>
            <a:tailEnd/>
          </a:ln>
        </p:spPr>
      </p:pic>
      <p:pic>
        <p:nvPicPr>
          <p:cNvPr id="17412" name="Picture 5" descr="vaksinebygget"/>
          <p:cNvPicPr>
            <a:picLocks noChangeAspect="1" noChangeArrowheads="1"/>
          </p:cNvPicPr>
          <p:nvPr/>
        </p:nvPicPr>
        <p:blipFill>
          <a:blip r:embed="rId5"/>
          <a:srcRect/>
          <a:stretch>
            <a:fillRect/>
          </a:stretch>
        </p:blipFill>
        <p:spPr bwMode="auto">
          <a:xfrm>
            <a:off x="4776788" y="4076700"/>
            <a:ext cx="4367212" cy="2808288"/>
          </a:xfrm>
          <a:prstGeom prst="rect">
            <a:avLst/>
          </a:prstGeom>
          <a:noFill/>
          <a:ln w="9525">
            <a:noFill/>
            <a:miter lim="800000"/>
            <a:headEnd/>
            <a:tailEnd/>
          </a:ln>
        </p:spPr>
      </p:pic>
      <p:sp>
        <p:nvSpPr>
          <p:cNvPr id="17413" name="Rectangle 6"/>
          <p:cNvSpPr>
            <a:spLocks noChangeArrowheads="1"/>
          </p:cNvSpPr>
          <p:nvPr/>
        </p:nvSpPr>
        <p:spPr bwMode="auto">
          <a:xfrm flipH="1">
            <a:off x="4787900" y="5589588"/>
            <a:ext cx="4356100" cy="576262"/>
          </a:xfrm>
          <a:prstGeom prst="rect">
            <a:avLst/>
          </a:prstGeom>
          <a:noFill/>
          <a:ln w="9525">
            <a:noFill/>
            <a:miter lim="800000"/>
            <a:headEnd/>
            <a:tailEnd/>
          </a:ln>
        </p:spPr>
        <p:txBody>
          <a:bodyPr/>
          <a:lstStyle/>
          <a:p>
            <a:pPr marL="342900" indent="-342900">
              <a:spcBef>
                <a:spcPct val="20000"/>
              </a:spcBef>
              <a:buFont typeface="Arial" charset="0"/>
              <a:buNone/>
            </a:pPr>
            <a:r>
              <a:rPr lang="en-GB" sz="1600" b="1">
                <a:solidFill>
                  <a:srgbClr val="FFFF00"/>
                </a:solidFill>
                <a:latin typeface="Calibri" pitchFamily="34" charset="0"/>
              </a:rPr>
              <a:t>Division of </a:t>
            </a:r>
          </a:p>
          <a:p>
            <a:pPr marL="342900" indent="-342900">
              <a:spcBef>
                <a:spcPct val="20000"/>
              </a:spcBef>
              <a:buFont typeface="Arial" charset="0"/>
              <a:buNone/>
            </a:pPr>
            <a:r>
              <a:rPr lang="en-GB" sz="1600" b="1">
                <a:solidFill>
                  <a:srgbClr val="FFFF00"/>
                </a:solidFill>
                <a:latin typeface="Calibri" pitchFamily="34" charset="0"/>
              </a:rPr>
              <a:t>Forensic Medicine and Drug Abuse Research</a:t>
            </a:r>
            <a:endParaRPr lang="nb-NO" sz="1600">
              <a:solidFill>
                <a:srgbClr val="FFFF00"/>
              </a:solidFill>
              <a:latin typeface="Calibri" pitchFamily="34" charset="0"/>
            </a:endParaRPr>
          </a:p>
          <a:p>
            <a:pPr marL="342900" indent="-342900">
              <a:spcBef>
                <a:spcPct val="20000"/>
              </a:spcBef>
              <a:buFont typeface="Arial" charset="0"/>
              <a:buNone/>
            </a:pPr>
            <a:r>
              <a:rPr lang="en-GB" sz="1600" b="1">
                <a:solidFill>
                  <a:srgbClr val="FFFF00"/>
                </a:solidFill>
                <a:latin typeface="Calibri" pitchFamily="34" charset="0"/>
              </a:rPr>
              <a:t>Infectious Disease Control</a:t>
            </a:r>
            <a:endParaRPr lang="nb-NO" sz="1600" b="1">
              <a:solidFill>
                <a:srgbClr val="FFFF00"/>
              </a:solidFill>
              <a:latin typeface="Calibri" pitchFamily="34" charset="0"/>
            </a:endParaRPr>
          </a:p>
        </p:txBody>
      </p:sp>
      <p:sp>
        <p:nvSpPr>
          <p:cNvPr id="17414" name="Rectangle 8"/>
          <p:cNvSpPr>
            <a:spLocks noChangeArrowheads="1"/>
          </p:cNvSpPr>
          <p:nvPr/>
        </p:nvSpPr>
        <p:spPr bwMode="auto">
          <a:xfrm>
            <a:off x="0" y="1484313"/>
            <a:ext cx="184150" cy="366712"/>
          </a:xfrm>
          <a:prstGeom prst="rect">
            <a:avLst/>
          </a:prstGeom>
          <a:noFill/>
          <a:ln w="9525">
            <a:noFill/>
            <a:miter lim="800000"/>
            <a:headEnd/>
            <a:tailEnd/>
          </a:ln>
        </p:spPr>
        <p:txBody>
          <a:bodyPr wrap="none">
            <a:spAutoFit/>
          </a:bodyPr>
          <a:lstStyle/>
          <a:p>
            <a:pPr>
              <a:spcBef>
                <a:spcPct val="50000"/>
              </a:spcBef>
            </a:pPr>
            <a:endParaRPr lang="nb-NO">
              <a:solidFill>
                <a:srgbClr val="005399"/>
              </a:solidFill>
            </a:endParaRPr>
          </a:p>
        </p:txBody>
      </p:sp>
      <p:sp>
        <p:nvSpPr>
          <p:cNvPr id="17415" name="Rectangle 9"/>
          <p:cNvSpPr>
            <a:spLocks noChangeArrowheads="1"/>
          </p:cNvSpPr>
          <p:nvPr/>
        </p:nvSpPr>
        <p:spPr bwMode="auto">
          <a:xfrm>
            <a:off x="163513" y="1125538"/>
            <a:ext cx="3321050" cy="822325"/>
          </a:xfrm>
          <a:prstGeom prst="rect">
            <a:avLst/>
          </a:prstGeom>
          <a:noFill/>
          <a:ln w="9525">
            <a:noFill/>
            <a:miter lim="800000"/>
            <a:headEnd/>
            <a:tailEnd/>
          </a:ln>
        </p:spPr>
        <p:txBody>
          <a:bodyPr wrap="none">
            <a:spAutoFit/>
          </a:bodyPr>
          <a:lstStyle/>
          <a:p>
            <a:r>
              <a:rPr lang="nb-NO" sz="2400" b="1">
                <a:solidFill>
                  <a:schemeClr val="accent2"/>
                </a:solidFill>
                <a:latin typeface="Calibri" pitchFamily="34" charset="0"/>
              </a:rPr>
              <a:t>The Norwegian Institute </a:t>
            </a:r>
            <a:br>
              <a:rPr lang="nb-NO" sz="2400" b="1">
                <a:solidFill>
                  <a:schemeClr val="accent2"/>
                </a:solidFill>
                <a:latin typeface="Calibri" pitchFamily="34" charset="0"/>
              </a:rPr>
            </a:br>
            <a:r>
              <a:rPr lang="nb-NO" sz="2400" b="1">
                <a:solidFill>
                  <a:schemeClr val="accent2"/>
                </a:solidFill>
                <a:latin typeface="Calibri" pitchFamily="34" charset="0"/>
              </a:rPr>
              <a:t>of Public Health (NIPH)</a:t>
            </a:r>
          </a:p>
        </p:txBody>
      </p:sp>
      <p:sp>
        <p:nvSpPr>
          <p:cNvPr id="17416" name="Rectangle 10"/>
          <p:cNvSpPr>
            <a:spLocks noChangeArrowheads="1"/>
          </p:cNvSpPr>
          <p:nvPr/>
        </p:nvSpPr>
        <p:spPr bwMode="auto">
          <a:xfrm>
            <a:off x="2051050" y="5589588"/>
            <a:ext cx="2735263" cy="825500"/>
          </a:xfrm>
          <a:prstGeom prst="rect">
            <a:avLst/>
          </a:prstGeom>
          <a:noFill/>
          <a:ln w="9525">
            <a:noFill/>
            <a:miter lim="800000"/>
            <a:headEnd/>
            <a:tailEnd/>
          </a:ln>
        </p:spPr>
        <p:txBody>
          <a:bodyPr>
            <a:spAutoFit/>
          </a:bodyPr>
          <a:lstStyle/>
          <a:p>
            <a:r>
              <a:rPr lang="en-GB" sz="1600" b="1">
                <a:solidFill>
                  <a:srgbClr val="FFFF00"/>
                </a:solidFill>
                <a:latin typeface="Calibri" pitchFamily="34" charset="0"/>
              </a:rPr>
              <a:t>Division of</a:t>
            </a:r>
          </a:p>
          <a:p>
            <a:r>
              <a:rPr lang="en-GB" sz="1600" b="1">
                <a:solidFill>
                  <a:srgbClr val="FFFF00"/>
                </a:solidFill>
                <a:latin typeface="Calibri" pitchFamily="34" charset="0"/>
              </a:rPr>
              <a:t>Environmental Medicine</a:t>
            </a:r>
            <a:endParaRPr lang="nb-NO" sz="1600" b="1">
              <a:solidFill>
                <a:srgbClr val="FFFF00"/>
              </a:solidFill>
              <a:latin typeface="Calibri" pitchFamily="34" charset="0"/>
            </a:endParaRPr>
          </a:p>
          <a:p>
            <a:r>
              <a:rPr lang="nb-NO" sz="1600" b="1">
                <a:solidFill>
                  <a:srgbClr val="FFFF00"/>
                </a:solidFill>
                <a:latin typeface="Calibri" pitchFamily="34" charset="0"/>
              </a:rPr>
              <a:t>Mental Health</a:t>
            </a:r>
          </a:p>
        </p:txBody>
      </p:sp>
      <p:sp>
        <p:nvSpPr>
          <p:cNvPr id="17417" name="Text Box 11"/>
          <p:cNvSpPr txBox="1">
            <a:spLocks noChangeArrowheads="1"/>
          </p:cNvSpPr>
          <p:nvPr/>
        </p:nvSpPr>
        <p:spPr bwMode="auto">
          <a:xfrm>
            <a:off x="179388" y="2241550"/>
            <a:ext cx="3816350" cy="1465263"/>
          </a:xfrm>
          <a:prstGeom prst="rect">
            <a:avLst/>
          </a:prstGeom>
          <a:noFill/>
          <a:ln w="9525">
            <a:noFill/>
            <a:miter lim="800000"/>
            <a:headEnd/>
            <a:tailEnd/>
          </a:ln>
        </p:spPr>
        <p:txBody>
          <a:bodyPr>
            <a:spAutoFit/>
          </a:bodyPr>
          <a:lstStyle/>
          <a:p>
            <a:r>
              <a:rPr lang="en-GB">
                <a:solidFill>
                  <a:schemeClr val="accent2"/>
                </a:solidFill>
                <a:latin typeface="Calibri" pitchFamily="34" charset="0"/>
              </a:rPr>
              <a:t>~ 1200 employees</a:t>
            </a:r>
          </a:p>
          <a:p>
            <a:r>
              <a:rPr lang="en-GB">
                <a:solidFill>
                  <a:schemeClr val="accent2"/>
                </a:solidFill>
                <a:latin typeface="Calibri" pitchFamily="34" charset="0"/>
              </a:rPr>
              <a:t>Host for 7 nationwide health registers +</a:t>
            </a:r>
          </a:p>
          <a:p>
            <a:r>
              <a:rPr lang="en-GB">
                <a:solidFill>
                  <a:schemeClr val="accent2"/>
                </a:solidFill>
                <a:latin typeface="Calibri" pitchFamily="34" charset="0"/>
              </a:rPr>
              <a:t>Mother &amp; Child cohort,</a:t>
            </a:r>
          </a:p>
          <a:p>
            <a:r>
              <a:rPr lang="en-GB">
                <a:solidFill>
                  <a:schemeClr val="accent2"/>
                </a:solidFill>
                <a:latin typeface="Calibri" pitchFamily="34" charset="0"/>
              </a:rPr>
              <a:t>Populationbased health surveys</a:t>
            </a:r>
          </a:p>
        </p:txBody>
      </p:sp>
      <p:sp>
        <p:nvSpPr>
          <p:cNvPr id="17418" name="Oval 12"/>
          <p:cNvSpPr>
            <a:spLocks noChangeArrowheads="1"/>
          </p:cNvSpPr>
          <p:nvPr/>
        </p:nvSpPr>
        <p:spPr bwMode="auto">
          <a:xfrm>
            <a:off x="4427538" y="908050"/>
            <a:ext cx="2233612" cy="1368425"/>
          </a:xfrm>
          <a:prstGeom prst="ellipse">
            <a:avLst/>
          </a:prstGeom>
          <a:solidFill>
            <a:srgbClr val="51B8BB">
              <a:alpha val="39999"/>
            </a:srgbClr>
          </a:solidFill>
          <a:ln w="28575">
            <a:solidFill>
              <a:srgbClr val="FF0000"/>
            </a:solidFill>
            <a:round/>
            <a:headEnd/>
            <a:tailEnd/>
          </a:ln>
        </p:spPr>
        <p:txBody>
          <a:bodyPr wrap="none" anchor="ctr"/>
          <a:lstStyle/>
          <a:p>
            <a:endParaRPr lang="en-US"/>
          </a:p>
        </p:txBody>
      </p:sp>
      <p:sp>
        <p:nvSpPr>
          <p:cNvPr id="17421" name="Rectangle 17"/>
          <p:cNvSpPr>
            <a:spLocks noChangeArrowheads="1"/>
          </p:cNvSpPr>
          <p:nvPr/>
        </p:nvSpPr>
        <p:spPr bwMode="auto">
          <a:xfrm>
            <a:off x="4716463" y="1125538"/>
            <a:ext cx="1800225" cy="1130300"/>
          </a:xfrm>
          <a:prstGeom prst="rect">
            <a:avLst/>
          </a:prstGeom>
          <a:noFill/>
          <a:ln w="9525">
            <a:noFill/>
            <a:miter lim="800000"/>
            <a:headEnd/>
            <a:tailEnd/>
          </a:ln>
        </p:spPr>
        <p:txBody>
          <a:bodyPr>
            <a:spAutoFit/>
          </a:bodyPr>
          <a:lstStyle/>
          <a:p>
            <a:r>
              <a:rPr lang="nb-NO" b="1">
                <a:solidFill>
                  <a:srgbClr val="FFFF00"/>
                </a:solidFill>
                <a:latin typeface="Calibri" pitchFamily="34" charset="0"/>
              </a:rPr>
              <a:t>Division of Epidemiology</a:t>
            </a:r>
          </a:p>
          <a:p>
            <a:r>
              <a:rPr lang="nb-NO" sz="1600">
                <a:solidFill>
                  <a:schemeClr val="bg1"/>
                </a:solidFill>
                <a:latin typeface="Calibri" pitchFamily="34" charset="0"/>
              </a:rPr>
              <a:t>  Health registers</a:t>
            </a:r>
          </a:p>
          <a:p>
            <a:r>
              <a:rPr lang="nb-NO" sz="1600">
                <a:solidFill>
                  <a:schemeClr val="bg1"/>
                </a:solidFill>
                <a:latin typeface="Calibri" pitchFamily="34" charset="0"/>
              </a:rPr>
              <a:t>  Health surveys</a:t>
            </a:r>
            <a:endParaRPr lang="nb-NO" sz="1600">
              <a:solidFill>
                <a:srgbClr val="FFFF00"/>
              </a:solidFill>
              <a:latin typeface="Calibri" pitchFamily="34" charset="0"/>
            </a:endParaRPr>
          </a:p>
        </p:txBody>
      </p:sp>
      <p:sp>
        <p:nvSpPr>
          <p:cNvPr id="17422" name="Oval 18"/>
          <p:cNvSpPr>
            <a:spLocks noChangeArrowheads="1"/>
          </p:cNvSpPr>
          <p:nvPr/>
        </p:nvSpPr>
        <p:spPr bwMode="auto">
          <a:xfrm>
            <a:off x="6370638" y="1628775"/>
            <a:ext cx="2233612" cy="1223963"/>
          </a:xfrm>
          <a:prstGeom prst="ellipse">
            <a:avLst/>
          </a:prstGeom>
          <a:solidFill>
            <a:srgbClr val="51B8BB">
              <a:alpha val="39999"/>
            </a:srgbClr>
          </a:solidFill>
          <a:ln w="28575">
            <a:solidFill>
              <a:srgbClr val="FF0000"/>
            </a:solidFill>
            <a:round/>
            <a:headEnd/>
            <a:tailEnd/>
          </a:ln>
        </p:spPr>
        <p:txBody>
          <a:bodyPr wrap="none" anchor="ctr"/>
          <a:lstStyle/>
          <a:p>
            <a:endParaRPr lang="en-US"/>
          </a:p>
        </p:txBody>
      </p:sp>
      <p:sp>
        <p:nvSpPr>
          <p:cNvPr id="17424" name="Text Box 20"/>
          <p:cNvSpPr txBox="1">
            <a:spLocks noChangeArrowheads="1"/>
          </p:cNvSpPr>
          <p:nvPr/>
        </p:nvSpPr>
        <p:spPr bwMode="auto">
          <a:xfrm>
            <a:off x="6516688" y="1773238"/>
            <a:ext cx="2374900" cy="915987"/>
          </a:xfrm>
          <a:prstGeom prst="rect">
            <a:avLst/>
          </a:prstGeom>
          <a:noFill/>
          <a:ln w="9525">
            <a:noFill/>
            <a:miter lim="800000"/>
            <a:headEnd/>
            <a:tailEnd/>
          </a:ln>
        </p:spPr>
        <p:txBody>
          <a:bodyPr>
            <a:spAutoFit/>
          </a:bodyPr>
          <a:lstStyle/>
          <a:p>
            <a:pPr>
              <a:spcBef>
                <a:spcPct val="50000"/>
              </a:spcBef>
            </a:pPr>
            <a:r>
              <a:rPr lang="en-GB" b="1">
                <a:solidFill>
                  <a:srgbClr val="FFFF00"/>
                </a:solidFill>
                <a:latin typeface="Calibri" pitchFamily="34" charset="0"/>
              </a:rPr>
              <a:t>Norwegian Prescription </a:t>
            </a:r>
            <a:br>
              <a:rPr lang="en-GB" b="1">
                <a:solidFill>
                  <a:srgbClr val="FFFF00"/>
                </a:solidFill>
                <a:latin typeface="Calibri" pitchFamily="34" charset="0"/>
              </a:rPr>
            </a:br>
            <a:r>
              <a:rPr lang="en-GB" b="1">
                <a:solidFill>
                  <a:srgbClr val="FFFF00"/>
                </a:solidFill>
                <a:latin typeface="Calibri" pitchFamily="34" charset="0"/>
              </a:rPr>
              <a:t>Database (NorPD)</a:t>
            </a:r>
          </a:p>
        </p:txBody>
      </p:sp>
      <p:sp>
        <p:nvSpPr>
          <p:cNvPr id="17425" name="Line 21"/>
          <p:cNvSpPr>
            <a:spLocks noChangeShapeType="1"/>
          </p:cNvSpPr>
          <p:nvPr/>
        </p:nvSpPr>
        <p:spPr bwMode="auto">
          <a:xfrm flipH="1" flipV="1">
            <a:off x="7596188" y="2852738"/>
            <a:ext cx="1547812" cy="360362"/>
          </a:xfrm>
          <a:prstGeom prst="line">
            <a:avLst/>
          </a:prstGeom>
          <a:noFill/>
          <a:ln w="28575">
            <a:solidFill>
              <a:srgbClr val="FF0000"/>
            </a:solidFill>
            <a:round/>
            <a:headEnd/>
            <a:tailEnd type="triangle" w="med" len="med"/>
          </a:ln>
        </p:spPr>
        <p:txBody>
          <a:bodyPr/>
          <a:lstStyle/>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p:cNvSpPr>
          <p:nvPr>
            <p:ph type="title"/>
          </p:nvPr>
        </p:nvSpPr>
        <p:spPr>
          <a:xfrm>
            <a:off x="323850" y="620713"/>
            <a:ext cx="8569325" cy="1001712"/>
          </a:xfrm>
        </p:spPr>
        <p:txBody>
          <a:bodyPr/>
          <a:lstStyle/>
          <a:p>
            <a:pPr eaLnBrk="1" hangingPunct="1"/>
            <a:r>
              <a:rPr lang="en-GB" sz="3200" smtClean="0">
                <a:solidFill>
                  <a:srgbClr val="000099"/>
                </a:solidFill>
              </a:rPr>
              <a:t>The Department of Pharmacoepidemiology</a:t>
            </a:r>
            <a:r>
              <a:rPr lang="en-GB" sz="3200" smtClean="0"/>
              <a:t/>
            </a:r>
            <a:br>
              <a:rPr lang="en-GB" sz="3200" smtClean="0"/>
            </a:br>
            <a:r>
              <a:rPr lang="en-GB" sz="3200" smtClean="0"/>
              <a:t>Main tasks/responsibilities</a:t>
            </a:r>
          </a:p>
        </p:txBody>
      </p:sp>
      <p:sp>
        <p:nvSpPr>
          <p:cNvPr id="19458" name="Rectangle 3"/>
          <p:cNvSpPr>
            <a:spLocks noGrp="1"/>
          </p:cNvSpPr>
          <p:nvPr>
            <p:ph type="body" idx="1"/>
          </p:nvPr>
        </p:nvSpPr>
        <p:spPr>
          <a:xfrm>
            <a:off x="323850" y="2060575"/>
            <a:ext cx="8229600" cy="4525963"/>
          </a:xfrm>
        </p:spPr>
        <p:txBody>
          <a:bodyPr/>
          <a:lstStyle/>
          <a:p>
            <a:pPr eaLnBrk="1" hangingPunct="1"/>
            <a:r>
              <a:rPr lang="en-GB" sz="2800" b="1" smtClean="0"/>
              <a:t>The Norwegian Prescription Database (NorPD)</a:t>
            </a:r>
          </a:p>
          <a:p>
            <a:pPr lvl="1" eaLnBrk="1" hangingPunct="1"/>
            <a:r>
              <a:rPr lang="en-US" sz="1800" smtClean="0"/>
              <a:t>committee which considers all applications for data from NorPD</a:t>
            </a:r>
            <a:endParaRPr lang="en-GB" sz="1800" smtClean="0"/>
          </a:p>
          <a:p>
            <a:pPr eaLnBrk="1" hangingPunct="1"/>
            <a:r>
              <a:rPr lang="en-GB" sz="2800" smtClean="0"/>
              <a:t>The Norwegian Drug Wholesales Statistics</a:t>
            </a:r>
          </a:p>
          <a:p>
            <a:pPr eaLnBrk="1" hangingPunct="1"/>
            <a:r>
              <a:rPr lang="en-GB" sz="2800" b="1" smtClean="0"/>
              <a:t>Pharmacoepidemiologic Research Unit</a:t>
            </a:r>
          </a:p>
          <a:p>
            <a:pPr eaLnBrk="1" hangingPunct="1"/>
            <a:r>
              <a:rPr lang="en-GB" sz="2800" smtClean="0"/>
              <a:t>The WHO Collaborating Centre for Drug Statistics Methodology</a:t>
            </a:r>
          </a:p>
          <a:p>
            <a:pPr eaLnBrk="1" hangingPunct="1"/>
            <a:endParaRPr lang="en-GB" sz="2800" smtClean="0"/>
          </a:p>
          <a:p>
            <a:pPr eaLnBrk="1" hangingPunct="1">
              <a:buFont typeface="Arial" charset="0"/>
              <a:buNone/>
            </a:pPr>
            <a:r>
              <a:rPr lang="en-GB" sz="2800" smtClean="0"/>
              <a:t>	</a:t>
            </a:r>
            <a:r>
              <a:rPr lang="en-GB" sz="2800" smtClean="0">
                <a:solidFill>
                  <a:srgbClr val="000099"/>
                </a:solidFill>
              </a:rPr>
              <a:t>Staff August 2011: 20 (Researchers, Senior Advisors, PhD students, administrative staff)</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el 1"/>
          <p:cNvSpPr>
            <a:spLocks noGrp="1"/>
          </p:cNvSpPr>
          <p:nvPr>
            <p:ph type="title"/>
          </p:nvPr>
        </p:nvSpPr>
        <p:spPr>
          <a:xfrm>
            <a:off x="457200" y="274638"/>
            <a:ext cx="8229600" cy="490537"/>
          </a:xfrm>
        </p:spPr>
        <p:txBody>
          <a:bodyPr/>
          <a:lstStyle/>
          <a:p>
            <a:pPr eaLnBrk="1" hangingPunct="1"/>
            <a:r>
              <a:rPr lang="da-DK" sz="3200" smtClean="0"/>
              <a:t>Prescription variables, what is covered?</a:t>
            </a:r>
          </a:p>
        </p:txBody>
      </p:sp>
      <p:sp>
        <p:nvSpPr>
          <p:cNvPr id="23554" name="Pladsholder til indhold 2"/>
          <p:cNvSpPr>
            <a:spLocks noGrp="1"/>
          </p:cNvSpPr>
          <p:nvPr>
            <p:ph idx="1"/>
          </p:nvPr>
        </p:nvSpPr>
        <p:spPr>
          <a:xfrm>
            <a:off x="179388" y="1196975"/>
            <a:ext cx="8507412" cy="4525963"/>
          </a:xfrm>
        </p:spPr>
        <p:txBody>
          <a:bodyPr/>
          <a:lstStyle/>
          <a:p>
            <a:pPr eaLnBrk="1" hangingPunct="1">
              <a:buFont typeface="Arial" charset="0"/>
              <a:buNone/>
            </a:pPr>
            <a:r>
              <a:rPr lang="en-GB" sz="2400" b="1" smtClean="0">
                <a:solidFill>
                  <a:schemeClr val="tx2"/>
                </a:solidFill>
              </a:rPr>
              <a:t>	</a:t>
            </a:r>
            <a:r>
              <a:rPr lang="en-GB" sz="2400" b="1" smtClean="0">
                <a:solidFill>
                  <a:srgbClr val="000099"/>
                </a:solidFill>
              </a:rPr>
              <a:t>Patient</a:t>
            </a:r>
          </a:p>
          <a:p>
            <a:pPr lvl="1" eaLnBrk="1" hangingPunct="1">
              <a:buFont typeface="Arial" charset="0"/>
              <a:buNone/>
            </a:pPr>
            <a:r>
              <a:rPr lang="en-GB" sz="2000" smtClean="0"/>
              <a:t>Person-identifier, month/year of birth &amp; death, gender, place of residence  </a:t>
            </a:r>
          </a:p>
          <a:p>
            <a:pPr eaLnBrk="1" hangingPunct="1">
              <a:buFont typeface="Arial" charset="0"/>
              <a:buNone/>
            </a:pPr>
            <a:r>
              <a:rPr lang="en-GB" sz="2400" b="1" smtClean="0">
                <a:solidFill>
                  <a:schemeClr val="tx2"/>
                </a:solidFill>
              </a:rPr>
              <a:t>	</a:t>
            </a:r>
            <a:r>
              <a:rPr lang="en-GB" sz="2400" b="1" smtClean="0">
                <a:solidFill>
                  <a:srgbClr val="000099"/>
                </a:solidFill>
              </a:rPr>
              <a:t>Prescriber</a:t>
            </a:r>
          </a:p>
          <a:p>
            <a:pPr lvl="1" eaLnBrk="1" hangingPunct="1">
              <a:buFont typeface="Arial" charset="0"/>
              <a:buNone/>
            </a:pPr>
            <a:r>
              <a:rPr lang="en-GB" sz="2000" smtClean="0"/>
              <a:t>Person-identifier, age, gender, profession, speciality</a:t>
            </a:r>
          </a:p>
          <a:p>
            <a:pPr eaLnBrk="1" hangingPunct="1">
              <a:buFont typeface="Arial" charset="0"/>
              <a:buNone/>
            </a:pPr>
            <a:r>
              <a:rPr lang="en-GB" sz="2400" b="1" smtClean="0">
                <a:solidFill>
                  <a:schemeClr val="tx2"/>
                </a:solidFill>
              </a:rPr>
              <a:t>	</a:t>
            </a:r>
            <a:r>
              <a:rPr lang="en-GB" sz="2400" b="1" smtClean="0">
                <a:solidFill>
                  <a:srgbClr val="000099"/>
                </a:solidFill>
              </a:rPr>
              <a:t>Drug</a:t>
            </a:r>
          </a:p>
          <a:p>
            <a:pPr lvl="1" eaLnBrk="1" hangingPunct="1">
              <a:buFont typeface="Arial" charset="0"/>
              <a:buNone/>
            </a:pPr>
            <a:r>
              <a:rPr lang="en-GB" sz="2000" smtClean="0"/>
              <a:t>Nordic Article Number (brand name, strength, package size) </a:t>
            </a:r>
          </a:p>
          <a:p>
            <a:pPr lvl="1" eaLnBrk="1" hangingPunct="1">
              <a:buFont typeface="Arial" charset="0"/>
              <a:buNone/>
            </a:pPr>
            <a:r>
              <a:rPr lang="en-GB" sz="2000" smtClean="0"/>
              <a:t>ATC code, Defined Daily Doses (DDD), Number of packages</a:t>
            </a:r>
          </a:p>
          <a:p>
            <a:pPr lvl="1" eaLnBrk="1" hangingPunct="1">
              <a:buFont typeface="Arial" charset="0"/>
              <a:buNone/>
            </a:pPr>
            <a:r>
              <a:rPr lang="en-GB" sz="2000" smtClean="0"/>
              <a:t>Date of dispensing, Price</a:t>
            </a:r>
          </a:p>
          <a:p>
            <a:pPr lvl="1" eaLnBrk="1" hangingPunct="1">
              <a:buFont typeface="Arial" charset="0"/>
              <a:buNone/>
            </a:pPr>
            <a:r>
              <a:rPr lang="en-GB" sz="2000" smtClean="0"/>
              <a:t>Code of reimbursement </a:t>
            </a:r>
            <a:r>
              <a:rPr lang="nb-NO" sz="2000" smtClean="0"/>
              <a:t>(from March 2008: ICD10 or ICPC)</a:t>
            </a:r>
            <a:endParaRPr lang="en-GB" sz="2000" smtClean="0"/>
          </a:p>
          <a:p>
            <a:pPr eaLnBrk="1" hangingPunct="1">
              <a:buFont typeface="Arial" charset="0"/>
              <a:buNone/>
            </a:pPr>
            <a:r>
              <a:rPr lang="en-GB" sz="2800" b="1" smtClean="0">
                <a:solidFill>
                  <a:schemeClr val="tx2"/>
                </a:solidFill>
              </a:rPr>
              <a:t>	</a:t>
            </a:r>
            <a:r>
              <a:rPr lang="en-GB" sz="2400" b="1" smtClean="0">
                <a:solidFill>
                  <a:srgbClr val="000099"/>
                </a:solidFill>
              </a:rPr>
              <a:t>Pharmacy</a:t>
            </a:r>
          </a:p>
          <a:p>
            <a:pPr lvl="1" eaLnBrk="1" hangingPunct="1">
              <a:buFont typeface="Arial" charset="0"/>
              <a:buNone/>
            </a:pPr>
            <a:r>
              <a:rPr lang="en-GB" sz="2000" smtClean="0"/>
              <a:t>Licence number, name, location area (municipality, county)</a:t>
            </a:r>
          </a:p>
          <a:p>
            <a:pPr lvl="1" eaLnBrk="1" hangingPunct="1">
              <a:buFont typeface="Arial" charset="0"/>
              <a:buNone/>
            </a:pPr>
            <a:endParaRPr lang="da-DK" sz="2000" smtClean="0"/>
          </a:p>
          <a:p>
            <a:pPr lvl="1" eaLnBrk="1" hangingPunct="1">
              <a:buFont typeface="Arial" charset="0"/>
              <a:buNone/>
            </a:pPr>
            <a:r>
              <a:rPr lang="da-DK" sz="1600" smtClean="0"/>
              <a:t>List of variables available at: </a:t>
            </a:r>
            <a:r>
              <a:rPr lang="da-DK" sz="1600" smtClean="0">
                <a:hlinkClick r:id="rId3"/>
              </a:rPr>
              <a:t>http://www.fhi.no/dokumenter/a613d90f37.xls</a:t>
            </a:r>
            <a:endParaRPr lang="da-DK" sz="16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el 1"/>
          <p:cNvSpPr>
            <a:spLocks noGrp="1"/>
          </p:cNvSpPr>
          <p:nvPr>
            <p:ph type="title" idx="4294967295"/>
          </p:nvPr>
        </p:nvSpPr>
        <p:spPr>
          <a:xfrm>
            <a:off x="457200" y="274638"/>
            <a:ext cx="8229600" cy="850900"/>
          </a:xfrm>
        </p:spPr>
        <p:txBody>
          <a:bodyPr/>
          <a:lstStyle/>
          <a:p>
            <a:pPr eaLnBrk="1" hangingPunct="1"/>
            <a:r>
              <a:rPr lang="da-DK" sz="3200" smtClean="0"/>
              <a:t>Prescription variables, what is </a:t>
            </a:r>
            <a:r>
              <a:rPr lang="da-DK" sz="3200" smtClean="0">
                <a:solidFill>
                  <a:srgbClr val="000099"/>
                </a:solidFill>
              </a:rPr>
              <a:t>not covered</a:t>
            </a:r>
            <a:r>
              <a:rPr lang="da-DK" sz="3200" smtClean="0"/>
              <a:t>?</a:t>
            </a:r>
          </a:p>
        </p:txBody>
      </p:sp>
      <p:sp>
        <p:nvSpPr>
          <p:cNvPr id="25602" name="Pladsholder til indhold 2"/>
          <p:cNvSpPr>
            <a:spLocks noGrp="1"/>
          </p:cNvSpPr>
          <p:nvPr>
            <p:ph idx="4294967295"/>
          </p:nvPr>
        </p:nvSpPr>
        <p:spPr>
          <a:xfrm>
            <a:off x="179388" y="1268413"/>
            <a:ext cx="8507412" cy="4525962"/>
          </a:xfrm>
        </p:spPr>
        <p:txBody>
          <a:bodyPr/>
          <a:lstStyle/>
          <a:p>
            <a:pPr lvl="1" eaLnBrk="1" hangingPunct="1"/>
            <a:r>
              <a:rPr lang="da-DK" smtClean="0"/>
              <a:t>Prescription date</a:t>
            </a:r>
          </a:p>
          <a:p>
            <a:pPr lvl="1" eaLnBrk="1" hangingPunct="1"/>
            <a:r>
              <a:rPr lang="da-DK" smtClean="0"/>
              <a:t>Prescribed dose (free text only)</a:t>
            </a:r>
          </a:p>
          <a:p>
            <a:pPr lvl="1" eaLnBrk="1" hangingPunct="1"/>
            <a:r>
              <a:rPr lang="da-DK" smtClean="0"/>
              <a:t>Individual drug use given to individuals in hospitals and nursing homes </a:t>
            </a:r>
          </a:p>
          <a:p>
            <a:pPr lvl="2" eaLnBrk="1" hangingPunct="1"/>
            <a:r>
              <a:rPr lang="da-DK" smtClean="0"/>
              <a:t>ongoing project to include individual drug use </a:t>
            </a:r>
            <a:br>
              <a:rPr lang="da-DK" smtClean="0"/>
            </a:br>
            <a:r>
              <a:rPr lang="da-DK" smtClean="0"/>
              <a:t>data from hospitals in NorPD</a:t>
            </a:r>
          </a:p>
          <a:p>
            <a:pPr lvl="1" eaLnBrk="1" hangingPunct="1"/>
            <a:r>
              <a:rPr lang="da-DK" smtClean="0"/>
              <a:t>Indication on nonreimbursed drugs</a:t>
            </a:r>
          </a:p>
          <a:p>
            <a:pPr lvl="2" eaLnBrk="1" hangingPunct="1"/>
            <a:r>
              <a:rPr lang="da-DK" smtClean="0"/>
              <a:t>But on reimbursed drugs there are reimbursement codes</a:t>
            </a:r>
          </a:p>
          <a:p>
            <a:pPr lvl="2" eaLnBrk="1" hangingPunct="1"/>
            <a:r>
              <a:rPr lang="da-DK" smtClean="0"/>
              <a:t>2004-2008 ”rough” codes</a:t>
            </a:r>
          </a:p>
          <a:p>
            <a:pPr lvl="2" eaLnBrk="1" hangingPunct="1"/>
            <a:r>
              <a:rPr lang="da-DK" smtClean="0"/>
              <a:t>2009</a:t>
            </a:r>
            <a:r>
              <a:rPr lang="da-DK" smtClean="0">
                <a:sym typeface="Wingdings" pitchFamily="2" charset="2"/>
              </a:rPr>
              <a:t>ICD-10 or ICPC-2 codes</a:t>
            </a:r>
          </a:p>
          <a:p>
            <a:pPr lvl="4" eaLnBrk="1" hangingPunct="1">
              <a:buFont typeface="Arial" charset="0"/>
              <a:buNone/>
            </a:pPr>
            <a:r>
              <a:rPr lang="en-US" sz="1600" smtClean="0"/>
              <a:t>Karlstad Ø, Tverdal A, Skurtveit S, Nafstad P, Furu K. Comorbidities in an asthma population 8-29 years old - a study from the NorPD. Pharmacoepidemiol Drug Saf. 2011. Epub 2011 Sep 23</a:t>
            </a:r>
            <a:endParaRPr lang="da-DK" sz="16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el 1"/>
          <p:cNvSpPr>
            <a:spLocks noGrp="1"/>
          </p:cNvSpPr>
          <p:nvPr>
            <p:ph type="title"/>
          </p:nvPr>
        </p:nvSpPr>
        <p:spPr/>
        <p:txBody>
          <a:bodyPr/>
          <a:lstStyle/>
          <a:p>
            <a:pPr eaLnBrk="1" hangingPunct="1"/>
            <a:r>
              <a:rPr lang="da-DK" smtClean="0"/>
              <a:t>Coverage of prescription database</a:t>
            </a:r>
          </a:p>
        </p:txBody>
      </p:sp>
      <p:sp>
        <p:nvSpPr>
          <p:cNvPr id="26626" name="Pladsholder til indhold 2"/>
          <p:cNvSpPr>
            <a:spLocks noGrp="1"/>
          </p:cNvSpPr>
          <p:nvPr>
            <p:ph idx="1"/>
          </p:nvPr>
        </p:nvSpPr>
        <p:spPr/>
        <p:txBody>
          <a:bodyPr/>
          <a:lstStyle/>
          <a:p>
            <a:pPr eaLnBrk="1" hangingPunct="1"/>
            <a:r>
              <a:rPr lang="da-DK" smtClean="0"/>
              <a:t>Nationwide prescription database</a:t>
            </a:r>
          </a:p>
          <a:p>
            <a:pPr lvl="1" eaLnBrk="1" hangingPunct="1"/>
            <a:r>
              <a:rPr lang="da-DK" smtClean="0"/>
              <a:t>All residents, independent of income</a:t>
            </a:r>
          </a:p>
          <a:p>
            <a:pPr lvl="1" eaLnBrk="1" hangingPunct="1"/>
            <a:r>
              <a:rPr lang="da-DK" smtClean="0"/>
              <a:t>All drugs dispensed from all pharmacies in Norway</a:t>
            </a:r>
          </a:p>
          <a:p>
            <a:pPr lvl="2" eaLnBrk="1" hangingPunct="1"/>
            <a:r>
              <a:rPr lang="da-DK" smtClean="0"/>
              <a:t>Reimbursed (all kind of reimbursement types) and nonreimbursed drugs</a:t>
            </a:r>
          </a:p>
          <a:p>
            <a:pPr lvl="2" eaLnBrk="1" hangingPunct="1"/>
            <a:r>
              <a:rPr lang="da-DK" smtClean="0"/>
              <a:t>Licensed and nonlicensed drugs (compassionate use/on a named patient basis)</a:t>
            </a:r>
          </a:p>
          <a:p>
            <a:pPr lvl="2" eaLnBrk="1" hangingPunct="1"/>
            <a:endParaRPr lang="da-DK" smtClean="0"/>
          </a:p>
          <a:p>
            <a:pPr lvl="1" eaLnBrk="1" hangingPunct="1"/>
            <a:r>
              <a:rPr lang="en-US" smtClean="0"/>
              <a:t>NIPH have a complete database of the NorPD since January 2004 </a:t>
            </a:r>
            <a:endParaRPr lang="da-DK"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el 1"/>
          <p:cNvSpPr>
            <a:spLocks noGrp="1"/>
          </p:cNvSpPr>
          <p:nvPr>
            <p:ph type="title"/>
          </p:nvPr>
        </p:nvSpPr>
        <p:spPr/>
        <p:txBody>
          <a:bodyPr/>
          <a:lstStyle/>
          <a:p>
            <a:pPr eaLnBrk="1" hangingPunct="1"/>
            <a:r>
              <a:rPr lang="da-DK" sz="3200" smtClean="0"/>
              <a:t>Available data in Norway on hospitalisations and examples of other variables</a:t>
            </a:r>
          </a:p>
        </p:txBody>
      </p:sp>
      <p:sp>
        <p:nvSpPr>
          <p:cNvPr id="27650" name="Pladsholder til indhold 2"/>
          <p:cNvSpPr>
            <a:spLocks noGrp="1"/>
          </p:cNvSpPr>
          <p:nvPr>
            <p:ph idx="1"/>
          </p:nvPr>
        </p:nvSpPr>
        <p:spPr>
          <a:xfrm>
            <a:off x="107950" y="1341438"/>
            <a:ext cx="9036050" cy="4525962"/>
          </a:xfrm>
        </p:spPr>
        <p:txBody>
          <a:bodyPr/>
          <a:lstStyle/>
          <a:p>
            <a:pPr eaLnBrk="1" hangingPunct="1">
              <a:lnSpc>
                <a:spcPct val="90000"/>
              </a:lnSpc>
              <a:buFont typeface="Arial" charset="0"/>
              <a:buNone/>
            </a:pPr>
            <a:r>
              <a:rPr lang="da-DK" sz="2400" smtClean="0">
                <a:solidFill>
                  <a:srgbClr val="000099"/>
                </a:solidFill>
              </a:rPr>
              <a:t>Norwegian Patient Register (NPR)</a:t>
            </a:r>
            <a:r>
              <a:rPr lang="da-DK" sz="2400" smtClean="0"/>
              <a:t> from 2007, </a:t>
            </a:r>
            <a:br>
              <a:rPr lang="da-DK" sz="2400" smtClean="0"/>
            </a:br>
            <a:r>
              <a:rPr lang="da-DK" sz="2400" smtClean="0"/>
              <a:t>owned by the Norwegian Directorate of Health </a:t>
            </a:r>
            <a:r>
              <a:rPr lang="da-DK" sz="1800" smtClean="0"/>
              <a:t>(Helsedirektoratet)</a:t>
            </a:r>
          </a:p>
          <a:p>
            <a:pPr lvl="1" eaLnBrk="1" hangingPunct="1">
              <a:lnSpc>
                <a:spcPct val="90000"/>
              </a:lnSpc>
            </a:pPr>
            <a:r>
              <a:rPr lang="da-DK" sz="1800" smtClean="0">
                <a:hlinkClick r:id="rId2"/>
              </a:rPr>
              <a:t>http://www.helsedirektoratet.no/norsk_pasientregister/</a:t>
            </a:r>
            <a:endParaRPr lang="da-DK" sz="1800" smtClean="0"/>
          </a:p>
          <a:p>
            <a:pPr lvl="1" eaLnBrk="1" hangingPunct="1">
              <a:lnSpc>
                <a:spcPct val="90000"/>
              </a:lnSpc>
            </a:pPr>
            <a:r>
              <a:rPr lang="da-DK" sz="2000" smtClean="0"/>
              <a:t>Information from hospitals, specialist care, adult &amp; children/youth psychiathry</a:t>
            </a:r>
          </a:p>
          <a:p>
            <a:pPr eaLnBrk="1" hangingPunct="1">
              <a:lnSpc>
                <a:spcPct val="90000"/>
              </a:lnSpc>
              <a:buFont typeface="Arial" charset="0"/>
              <a:buNone/>
            </a:pPr>
            <a:r>
              <a:rPr lang="da-DK" sz="2400" smtClean="0">
                <a:solidFill>
                  <a:srgbClr val="000099"/>
                </a:solidFill>
              </a:rPr>
              <a:t>Cancer Registry of Norway</a:t>
            </a:r>
            <a:r>
              <a:rPr lang="da-DK" sz="2400" smtClean="0"/>
              <a:t> from 1952 owned by </a:t>
            </a:r>
            <a:br>
              <a:rPr lang="da-DK" sz="2400" smtClean="0"/>
            </a:br>
            <a:r>
              <a:rPr lang="en-GB" sz="2000" smtClean="0"/>
              <a:t>South-Eastern Norway Regional Health Authority</a:t>
            </a:r>
            <a:r>
              <a:rPr lang="en-GB" sz="1800" smtClean="0"/>
              <a:t> (Helse SørØst)</a:t>
            </a:r>
            <a:endParaRPr lang="da-DK" sz="1800" smtClean="0"/>
          </a:p>
          <a:p>
            <a:pPr lvl="1" eaLnBrk="1" hangingPunct="1">
              <a:lnSpc>
                <a:spcPct val="90000"/>
              </a:lnSpc>
            </a:pPr>
            <a:r>
              <a:rPr lang="da-DK" sz="1800" smtClean="0">
                <a:hlinkClick r:id="rId3"/>
              </a:rPr>
              <a:t>http://www.kreftregisteret.no/en/</a:t>
            </a:r>
            <a:r>
              <a:rPr lang="da-DK" sz="1800" smtClean="0"/>
              <a:t/>
            </a:r>
            <a:br>
              <a:rPr lang="da-DK" sz="1800" smtClean="0"/>
            </a:br>
            <a:endParaRPr lang="da-DK" sz="1800" smtClean="0"/>
          </a:p>
          <a:p>
            <a:pPr eaLnBrk="1" hangingPunct="1">
              <a:lnSpc>
                <a:spcPct val="90000"/>
              </a:lnSpc>
              <a:buFont typeface="Arial" charset="0"/>
              <a:buNone/>
            </a:pPr>
            <a:r>
              <a:rPr lang="da-DK" sz="2400" smtClean="0">
                <a:solidFill>
                  <a:srgbClr val="000099"/>
                </a:solidFill>
              </a:rPr>
              <a:t>Main health registers inhouse at NIPH (</a:t>
            </a:r>
            <a:r>
              <a:rPr lang="da-DK" sz="2400" smtClean="0">
                <a:solidFill>
                  <a:srgbClr val="000099"/>
                </a:solidFill>
                <a:hlinkClick r:id="rId4"/>
              </a:rPr>
              <a:t>www.fhi.no</a:t>
            </a:r>
            <a:r>
              <a:rPr lang="da-DK" sz="2400" smtClean="0">
                <a:solidFill>
                  <a:srgbClr val="000099"/>
                </a:solidFill>
              </a:rPr>
              <a:t>):</a:t>
            </a:r>
          </a:p>
          <a:p>
            <a:pPr eaLnBrk="1" hangingPunct="1">
              <a:lnSpc>
                <a:spcPct val="90000"/>
              </a:lnSpc>
            </a:pPr>
            <a:r>
              <a:rPr lang="da-DK" sz="2000" smtClean="0"/>
              <a:t>Medical Birth Registry of Norway (MBRN) from 1967</a:t>
            </a:r>
          </a:p>
          <a:p>
            <a:pPr eaLnBrk="1" hangingPunct="1">
              <a:lnSpc>
                <a:spcPct val="90000"/>
              </a:lnSpc>
            </a:pPr>
            <a:r>
              <a:rPr lang="da-DK" sz="2000" smtClean="0"/>
              <a:t>Cause of Death from 1925/1951</a:t>
            </a:r>
          </a:p>
          <a:p>
            <a:pPr eaLnBrk="1" hangingPunct="1">
              <a:lnSpc>
                <a:spcPct val="90000"/>
              </a:lnSpc>
            </a:pPr>
            <a:r>
              <a:rPr lang="da-DK" sz="2000" smtClean="0"/>
              <a:t>Vaccinations (SYSVAK) from 1998</a:t>
            </a:r>
          </a:p>
          <a:p>
            <a:pPr eaLnBrk="1" hangingPunct="1">
              <a:lnSpc>
                <a:spcPct val="90000"/>
              </a:lnSpc>
            </a:pPr>
            <a:r>
              <a:rPr lang="da-DK" sz="2000" smtClean="0"/>
              <a:t>Population health surveys </a:t>
            </a:r>
          </a:p>
          <a:p>
            <a:pPr eaLnBrk="1" hangingPunct="1">
              <a:lnSpc>
                <a:spcPct val="90000"/>
              </a:lnSpc>
            </a:pPr>
            <a:endParaRPr lang="da-DK" sz="2400" smtClean="0"/>
          </a:p>
          <a:p>
            <a:pPr eaLnBrk="1" hangingPunct="1">
              <a:lnSpc>
                <a:spcPct val="90000"/>
              </a:lnSpc>
              <a:buFont typeface="Arial" charset="0"/>
              <a:buNone/>
            </a:pPr>
            <a:r>
              <a:rPr lang="da-DK" sz="2400" smtClean="0">
                <a:solidFill>
                  <a:srgbClr val="000099"/>
                </a:solidFill>
              </a:rPr>
              <a:t>Statistics Norway:</a:t>
            </a:r>
            <a:r>
              <a:rPr lang="da-DK" sz="2400" smtClean="0"/>
              <a:t> education, marital status, income, emigration</a:t>
            </a:r>
          </a:p>
          <a:p>
            <a:pPr lvl="1" eaLnBrk="1" hangingPunct="1"/>
            <a:r>
              <a:rPr lang="da-DK" sz="1600" smtClean="0">
                <a:hlinkClick r:id="rId5"/>
              </a:rPr>
              <a:t>http://www.ssb.no/english/</a:t>
            </a:r>
            <a:endParaRPr lang="da-DK" sz="16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el 1"/>
          <p:cNvSpPr>
            <a:spLocks noGrp="1"/>
          </p:cNvSpPr>
          <p:nvPr>
            <p:ph type="title"/>
          </p:nvPr>
        </p:nvSpPr>
        <p:spPr/>
        <p:txBody>
          <a:bodyPr/>
          <a:lstStyle/>
          <a:p>
            <a:pPr eaLnBrk="1" hangingPunct="1"/>
            <a:r>
              <a:rPr lang="da-DK" sz="3600" smtClean="0"/>
              <a:t>How to apply for data from </a:t>
            </a:r>
            <a:br>
              <a:rPr lang="da-DK" sz="3600" smtClean="0"/>
            </a:br>
            <a:r>
              <a:rPr lang="da-DK" sz="3600" smtClean="0">
                <a:solidFill>
                  <a:srgbClr val="000099"/>
                </a:solidFill>
              </a:rPr>
              <a:t>Norwegian Institute of Public Health?</a:t>
            </a:r>
          </a:p>
        </p:txBody>
      </p:sp>
      <p:sp>
        <p:nvSpPr>
          <p:cNvPr id="28674" name="Rectangle 6"/>
          <p:cNvSpPr>
            <a:spLocks noGrp="1"/>
          </p:cNvSpPr>
          <p:nvPr>
            <p:ph type="body" idx="4294967295"/>
          </p:nvPr>
        </p:nvSpPr>
        <p:spPr>
          <a:xfrm>
            <a:off x="457200" y="1600200"/>
            <a:ext cx="8229600" cy="4997450"/>
          </a:xfrm>
        </p:spPr>
        <p:txBody>
          <a:bodyPr/>
          <a:lstStyle/>
          <a:p>
            <a:pPr eaLnBrk="1" hangingPunct="1">
              <a:lnSpc>
                <a:spcPct val="80000"/>
              </a:lnSpc>
            </a:pPr>
            <a:r>
              <a:rPr lang="da-DK" sz="1800" smtClean="0"/>
              <a:t>NIPH hosts NorPD and 7 other nationwide health registers, but for the Cancer registry and the Patient registry you have to apply for data from their hosts</a:t>
            </a:r>
          </a:p>
          <a:p>
            <a:pPr eaLnBrk="1" hangingPunct="1">
              <a:lnSpc>
                <a:spcPct val="80000"/>
              </a:lnSpc>
            </a:pPr>
            <a:endParaRPr lang="da-DK" sz="1800" smtClean="0"/>
          </a:p>
          <a:p>
            <a:pPr eaLnBrk="1" hangingPunct="1">
              <a:lnSpc>
                <a:spcPct val="80000"/>
              </a:lnSpc>
            </a:pPr>
            <a:r>
              <a:rPr lang="da-DK" sz="1800" smtClean="0"/>
              <a:t>All data with personal identity number (PIN) have to be prepared with a special software delivered by NIPH to prepare the data for encrypting to achieve the same code as in NorPD. Files with the same project specific numbers are delivered from NIPH, dept of Pharmacoepidemiology. Linkage enabled by this mutual encrypted PIN</a:t>
            </a:r>
          </a:p>
          <a:p>
            <a:pPr eaLnBrk="1" hangingPunct="1">
              <a:lnSpc>
                <a:spcPct val="80000"/>
              </a:lnSpc>
            </a:pPr>
            <a:endParaRPr lang="da-DK" sz="1800" smtClean="0"/>
          </a:p>
          <a:p>
            <a:pPr eaLnBrk="1" hangingPunct="1">
              <a:lnSpc>
                <a:spcPct val="80000"/>
              </a:lnSpc>
            </a:pPr>
            <a:r>
              <a:rPr lang="da-DK" sz="1800" smtClean="0"/>
              <a:t>Individual-level data with project specific numbers are delivered as separate files from NIPH to researchers</a:t>
            </a:r>
          </a:p>
          <a:p>
            <a:pPr eaLnBrk="1" hangingPunct="1">
              <a:lnSpc>
                <a:spcPct val="80000"/>
              </a:lnSpc>
            </a:pPr>
            <a:endParaRPr lang="da-DK" sz="1800" smtClean="0"/>
          </a:p>
          <a:p>
            <a:pPr eaLnBrk="1" hangingPunct="1">
              <a:lnSpc>
                <a:spcPct val="80000"/>
              </a:lnSpc>
            </a:pPr>
            <a:r>
              <a:rPr lang="en-US" sz="1800" smtClean="0"/>
              <a:t>A team of 6 people (jurist, researchers, adm staff) consider all applications</a:t>
            </a:r>
          </a:p>
          <a:p>
            <a:pPr eaLnBrk="1" hangingPunct="1">
              <a:lnSpc>
                <a:spcPct val="80000"/>
              </a:lnSpc>
            </a:pPr>
            <a:endParaRPr lang="en-US" sz="1800" smtClean="0"/>
          </a:p>
          <a:p>
            <a:pPr eaLnBrk="1" hangingPunct="1">
              <a:lnSpc>
                <a:spcPct val="80000"/>
              </a:lnSpc>
            </a:pPr>
            <a:r>
              <a:rPr lang="en-US" sz="1800" smtClean="0"/>
              <a:t>All questions and applications should be sent to </a:t>
            </a:r>
            <a:r>
              <a:rPr lang="en-US" sz="1800" smtClean="0">
                <a:hlinkClick r:id="rId2"/>
              </a:rPr>
              <a:t>datatilgang@fhi.no</a:t>
            </a:r>
            <a:endParaRPr lang="en-US" sz="1800" smtClean="0"/>
          </a:p>
          <a:p>
            <a:pPr eaLnBrk="1" hangingPunct="1">
              <a:lnSpc>
                <a:spcPct val="80000"/>
              </a:lnSpc>
            </a:pPr>
            <a:endParaRPr lang="en-US" sz="1800" smtClean="0"/>
          </a:p>
          <a:p>
            <a:pPr eaLnBrk="1" hangingPunct="1">
              <a:lnSpc>
                <a:spcPct val="80000"/>
              </a:lnSpc>
            </a:pPr>
            <a:r>
              <a:rPr lang="da-DK" sz="1800" smtClean="0"/>
              <a:t>Contact persons: </a:t>
            </a:r>
            <a:r>
              <a:rPr lang="da-DK" sz="1800" smtClean="0">
                <a:hlinkClick r:id="rId3"/>
              </a:rPr>
              <a:t>elisabeth.eriksen@fhi.no</a:t>
            </a:r>
            <a:r>
              <a:rPr lang="da-DK" sz="1800" smtClean="0"/>
              <a:t> or </a:t>
            </a:r>
            <a:r>
              <a:rPr lang="da-DK" sz="1800" smtClean="0">
                <a:hlinkClick r:id="rId4"/>
              </a:rPr>
              <a:t>milada.mahic@fhi.no</a:t>
            </a:r>
            <a:endParaRPr lang="en-GB" sz="180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508</TotalTime>
  <Words>1249</Words>
  <Application>Microsoft Office PowerPoint</Application>
  <PresentationFormat>On-screen Show (4:3)</PresentationFormat>
  <Paragraphs>123</Paragraphs>
  <Slides>12</Slides>
  <Notes>4</Notes>
  <HiddenSlides>1</HiddenSlides>
  <MMClips>0</MMClips>
  <ScaleCrop>false</ScaleCrop>
  <HeadingPairs>
    <vt:vector size="6" baseType="variant">
      <vt:variant>
        <vt:lpstr>Brukte skrifter</vt:lpstr>
      </vt:variant>
      <vt:variant>
        <vt:i4>3</vt:i4>
      </vt:variant>
      <vt:variant>
        <vt:lpstr>Utformingsmal</vt:lpstr>
      </vt:variant>
      <vt:variant>
        <vt:i4>1</vt:i4>
      </vt:variant>
      <vt:variant>
        <vt:lpstr>Lysbildetitler</vt:lpstr>
      </vt:variant>
      <vt:variant>
        <vt:i4>12</vt:i4>
      </vt:variant>
    </vt:vector>
  </HeadingPairs>
  <TitlesOfParts>
    <vt:vector size="16" baseType="lpstr">
      <vt:lpstr>Arial</vt:lpstr>
      <vt:lpstr>Calibri</vt:lpstr>
      <vt:lpstr>Wingdings</vt:lpstr>
      <vt:lpstr>Kontortema</vt:lpstr>
      <vt:lpstr>Nordic prescription registers Norway</vt:lpstr>
      <vt:lpstr>Essential demographics Norway</vt:lpstr>
      <vt:lpstr>Relevant host institutions</vt:lpstr>
      <vt:lpstr>The Department of Pharmacoepidemiology Main tasks/responsibilities</vt:lpstr>
      <vt:lpstr>Prescription variables, what is covered?</vt:lpstr>
      <vt:lpstr>Prescription variables, what is not covered?</vt:lpstr>
      <vt:lpstr>Coverage of prescription database</vt:lpstr>
      <vt:lpstr>Available data in Norway on hospitalisations and examples of other variables</vt:lpstr>
      <vt:lpstr>How to apply for data from  Norwegian Institute of Public Health?</vt:lpstr>
      <vt:lpstr>Access to data from NorPD   All applications should be sent to datatilgang@fhi.no</vt:lpstr>
      <vt:lpstr>Practicalities</vt:lpstr>
      <vt:lpstr>A few examples of papers</vt:lpstr>
    </vt:vector>
  </TitlesOfParts>
  <Company>Syddansk Unversitet - University of Southern Denmark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Nordic prescription registers Country xx</dc:title>
  <dc:creator>Jesper Hallas</dc:creator>
  <cp:lastModifiedBy>kafu</cp:lastModifiedBy>
  <cp:revision>11</cp:revision>
  <dcterms:created xsi:type="dcterms:W3CDTF">2011-08-29T12:21:44Z</dcterms:created>
  <dcterms:modified xsi:type="dcterms:W3CDTF">2011-10-12T08:18:49Z</dcterms:modified>
</cp:coreProperties>
</file>